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8" r:id="rId4"/>
    <p:sldId id="260" r:id="rId5"/>
    <p:sldId id="261" r:id="rId6"/>
    <p:sldId id="262" r:id="rId7"/>
    <p:sldId id="263" r:id="rId8"/>
    <p:sldId id="264" r:id="rId9"/>
    <p:sldId id="265" r:id="rId10"/>
    <p:sldId id="266" r:id="rId11"/>
    <p:sldId id="267" r:id="rId12"/>
    <p:sldId id="259" r:id="rId13"/>
  </p:sldIdLst>
  <p:sldSz cx="18288000" cy="10287000"/>
  <p:notesSz cx="6858000" cy="9144000"/>
  <p:embeddedFontLst>
    <p:embeddedFont>
      <p:font typeface="Neo Tech" panose="020B0604020202020204" charset="0"/>
      <p:regular r:id="rId14"/>
    </p:embeddedFont>
    <p:embeddedFont>
      <p:font typeface="Neo Tech Bold" panose="020B0604020202020204" charset="0"/>
      <p:regular r:id="rId15"/>
    </p:embeddedFont>
    <p:embeddedFont>
      <p:font typeface="Neo Tech Light"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svg>
</file>

<file path=ppt/media/image12.jpeg>
</file>

<file path=ppt/media/image13.png>
</file>

<file path=ppt/media/image14.jpeg>
</file>

<file path=ppt/media/image15.jpeg>
</file>

<file path=ppt/media/image16.jpe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6.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8.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13566"/>
        </a:solidFill>
        <a:effectLst/>
      </p:bgPr>
    </p:bg>
    <p:spTree>
      <p:nvGrpSpPr>
        <p:cNvPr id="1" name=""/>
        <p:cNvGrpSpPr/>
        <p:nvPr/>
      </p:nvGrpSpPr>
      <p:grpSpPr>
        <a:xfrm>
          <a:off x="0" y="0"/>
          <a:ext cx="0" cy="0"/>
          <a:chOff x="0" y="0"/>
          <a:chExt cx="0" cy="0"/>
        </a:xfrm>
      </p:grpSpPr>
      <p:sp>
        <p:nvSpPr>
          <p:cNvPr id="2" name="Freeform 2"/>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3" name="Freeform 3"/>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4" name="Freeform 4"/>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5" name="Freeform 5"/>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6" name="Freeform 6"/>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7" name="Freeform 7"/>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9999"/>
            </a:blip>
            <a:stretch>
              <a:fillRect/>
            </a:stretch>
          </a:blipFill>
        </p:spPr>
        <p:txBody>
          <a:bodyPr/>
          <a:lstStyle/>
          <a:p>
            <a:endParaRPr lang="en-ID"/>
          </a:p>
        </p:txBody>
      </p:sp>
      <p:sp>
        <p:nvSpPr>
          <p:cNvPr id="8" name="Freeform 8"/>
          <p:cNvSpPr/>
          <p:nvPr/>
        </p:nvSpPr>
        <p:spPr>
          <a:xfrm>
            <a:off x="1729945" y="1028700"/>
            <a:ext cx="14828108" cy="8229600"/>
          </a:xfrm>
          <a:custGeom>
            <a:avLst/>
            <a:gdLst/>
            <a:ahLst/>
            <a:cxnLst/>
            <a:rect l="l" t="t" r="r" b="b"/>
            <a:pathLst>
              <a:path w="14828108" h="8229600">
                <a:moveTo>
                  <a:pt x="0" y="0"/>
                </a:moveTo>
                <a:lnTo>
                  <a:pt x="14828108" y="0"/>
                </a:lnTo>
                <a:lnTo>
                  <a:pt x="14828108" y="8229600"/>
                </a:lnTo>
                <a:lnTo>
                  <a:pt x="0" y="8229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dirty="0"/>
          </a:p>
        </p:txBody>
      </p:sp>
      <p:sp>
        <p:nvSpPr>
          <p:cNvPr id="9" name="Freeform 9"/>
          <p:cNvSpPr/>
          <p:nvPr/>
        </p:nvSpPr>
        <p:spPr>
          <a:xfrm>
            <a:off x="-471355" y="7684325"/>
            <a:ext cx="3731115" cy="2957757"/>
          </a:xfrm>
          <a:custGeom>
            <a:avLst/>
            <a:gdLst/>
            <a:ahLst/>
            <a:cxnLst/>
            <a:rect l="l" t="t" r="r" b="b"/>
            <a:pathLst>
              <a:path w="3731115" h="2957757">
                <a:moveTo>
                  <a:pt x="0" y="0"/>
                </a:moveTo>
                <a:lnTo>
                  <a:pt x="3731115" y="0"/>
                </a:lnTo>
                <a:lnTo>
                  <a:pt x="3731115" y="2957757"/>
                </a:lnTo>
                <a:lnTo>
                  <a:pt x="0" y="295775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0" name="Freeform 10"/>
          <p:cNvSpPr/>
          <p:nvPr/>
        </p:nvSpPr>
        <p:spPr>
          <a:xfrm flipH="1">
            <a:off x="15604847" y="-832180"/>
            <a:ext cx="3396344" cy="2692375"/>
          </a:xfrm>
          <a:custGeom>
            <a:avLst/>
            <a:gdLst/>
            <a:ahLst/>
            <a:cxnLst/>
            <a:rect l="l" t="t" r="r" b="b"/>
            <a:pathLst>
              <a:path w="3396344" h="2692375">
                <a:moveTo>
                  <a:pt x="3396345" y="0"/>
                </a:moveTo>
                <a:lnTo>
                  <a:pt x="0" y="0"/>
                </a:lnTo>
                <a:lnTo>
                  <a:pt x="0" y="2692375"/>
                </a:lnTo>
                <a:lnTo>
                  <a:pt x="3396345" y="2692375"/>
                </a:lnTo>
                <a:lnTo>
                  <a:pt x="3396345"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1" name="AutoShape 11"/>
          <p:cNvSpPr/>
          <p:nvPr/>
        </p:nvSpPr>
        <p:spPr>
          <a:xfrm flipV="1">
            <a:off x="4030157" y="4766747"/>
            <a:ext cx="10227686" cy="0"/>
          </a:xfrm>
          <a:prstGeom prst="line">
            <a:avLst/>
          </a:prstGeom>
          <a:ln w="38100" cap="flat">
            <a:solidFill>
              <a:srgbClr val="FFFFFF"/>
            </a:solidFill>
            <a:prstDash val="solid"/>
            <a:headEnd type="none" w="sm" len="sm"/>
            <a:tailEnd type="none" w="sm" len="sm"/>
          </a:ln>
        </p:spPr>
        <p:txBody>
          <a:bodyPr/>
          <a:lstStyle/>
          <a:p>
            <a:endParaRPr lang="en-ID"/>
          </a:p>
        </p:txBody>
      </p:sp>
      <p:sp>
        <p:nvSpPr>
          <p:cNvPr id="12" name="Freeform 12"/>
          <p:cNvSpPr/>
          <p:nvPr/>
        </p:nvSpPr>
        <p:spPr>
          <a:xfrm>
            <a:off x="3259760" y="6378821"/>
            <a:ext cx="2242799" cy="1529181"/>
          </a:xfrm>
          <a:custGeom>
            <a:avLst/>
            <a:gdLst/>
            <a:ahLst/>
            <a:cxnLst/>
            <a:rect l="l" t="t" r="r" b="b"/>
            <a:pathLst>
              <a:path w="2242799" h="1529181">
                <a:moveTo>
                  <a:pt x="0" y="0"/>
                </a:moveTo>
                <a:lnTo>
                  <a:pt x="2242799" y="0"/>
                </a:lnTo>
                <a:lnTo>
                  <a:pt x="2242799" y="1529181"/>
                </a:lnTo>
                <a:lnTo>
                  <a:pt x="0" y="152918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sp>
        <p:nvSpPr>
          <p:cNvPr id="13" name="Freeform 13"/>
          <p:cNvSpPr/>
          <p:nvPr/>
        </p:nvSpPr>
        <p:spPr>
          <a:xfrm>
            <a:off x="12781048" y="6378821"/>
            <a:ext cx="2242799" cy="1529181"/>
          </a:xfrm>
          <a:custGeom>
            <a:avLst/>
            <a:gdLst/>
            <a:ahLst/>
            <a:cxnLst/>
            <a:rect l="l" t="t" r="r" b="b"/>
            <a:pathLst>
              <a:path w="2242799" h="1529181">
                <a:moveTo>
                  <a:pt x="0" y="0"/>
                </a:moveTo>
                <a:lnTo>
                  <a:pt x="2242800" y="0"/>
                </a:lnTo>
                <a:lnTo>
                  <a:pt x="2242800" y="1529181"/>
                </a:lnTo>
                <a:lnTo>
                  <a:pt x="0" y="152918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sp>
        <p:nvSpPr>
          <p:cNvPr id="14" name="TextBox 14"/>
          <p:cNvSpPr txBox="1"/>
          <p:nvPr/>
        </p:nvSpPr>
        <p:spPr>
          <a:xfrm>
            <a:off x="3805238" y="2788551"/>
            <a:ext cx="10677525" cy="1336841"/>
          </a:xfrm>
          <a:prstGeom prst="rect">
            <a:avLst/>
          </a:prstGeom>
        </p:spPr>
        <p:txBody>
          <a:bodyPr lIns="0" tIns="0" rIns="0" bIns="0" rtlCol="0" anchor="t">
            <a:spAutoFit/>
          </a:bodyPr>
          <a:lstStyle/>
          <a:p>
            <a:pPr algn="ctr">
              <a:lnSpc>
                <a:spcPts val="11367"/>
              </a:lnSpc>
            </a:pPr>
            <a:endParaRPr lang="en-US" sz="8881" b="1" dirty="0">
              <a:solidFill>
                <a:srgbClr val="1EF1FF"/>
              </a:solidFill>
              <a:latin typeface="Neo Tech Bold"/>
              <a:ea typeface="Neo Tech Bold"/>
              <a:cs typeface="Neo Tech Bold"/>
              <a:sym typeface="Neo Tech Bold"/>
            </a:endParaRPr>
          </a:p>
        </p:txBody>
      </p:sp>
      <p:sp>
        <p:nvSpPr>
          <p:cNvPr id="15" name="TextBox 15"/>
          <p:cNvSpPr txBox="1"/>
          <p:nvPr/>
        </p:nvSpPr>
        <p:spPr>
          <a:xfrm>
            <a:off x="3766549" y="5081389"/>
            <a:ext cx="10754899" cy="645882"/>
          </a:xfrm>
          <a:prstGeom prst="rect">
            <a:avLst/>
          </a:prstGeom>
        </p:spPr>
        <p:txBody>
          <a:bodyPr lIns="0" tIns="0" rIns="0" bIns="0" rtlCol="0" anchor="t">
            <a:spAutoFit/>
          </a:bodyPr>
          <a:lstStyle/>
          <a:p>
            <a:pPr algn="ctr">
              <a:lnSpc>
                <a:spcPts val="5461"/>
              </a:lnSpc>
            </a:pPr>
            <a:r>
              <a:rPr lang="en-US" sz="3600" spc="-123" dirty="0">
                <a:solidFill>
                  <a:srgbClr val="FFFFFF"/>
                </a:solidFill>
                <a:latin typeface="Neo Tech"/>
                <a:ea typeface="Neo Tech"/>
                <a:cs typeface="Neo Tech"/>
                <a:sym typeface="Neo Tech"/>
              </a:rPr>
              <a:t>ANN </a:t>
            </a:r>
            <a:r>
              <a:rPr lang="en-US" sz="3600" spc="-123" dirty="0" err="1">
                <a:solidFill>
                  <a:srgbClr val="FFFFFF"/>
                </a:solidFill>
                <a:latin typeface="Neo Tech"/>
                <a:ea typeface="Neo Tech"/>
                <a:cs typeface="Neo Tech"/>
                <a:sym typeface="Neo Tech"/>
              </a:rPr>
              <a:t>atau</a:t>
            </a:r>
            <a:r>
              <a:rPr lang="en-US" sz="3600" spc="-123" dirty="0">
                <a:solidFill>
                  <a:srgbClr val="FFFFFF"/>
                </a:solidFill>
                <a:latin typeface="Neo Tech"/>
                <a:ea typeface="Neo Tech"/>
                <a:cs typeface="Neo Tech"/>
                <a:sym typeface="Neo Tech"/>
              </a:rPr>
              <a:t> </a:t>
            </a:r>
            <a:r>
              <a:rPr lang="en-US" sz="3600" spc="-123" dirty="0" err="1">
                <a:solidFill>
                  <a:srgbClr val="FFFFFF"/>
                </a:solidFill>
                <a:latin typeface="Neo Tech"/>
                <a:ea typeface="Neo Tech"/>
                <a:cs typeface="Neo Tech"/>
                <a:sym typeface="Neo Tech"/>
              </a:rPr>
              <a:t>Jaringan</a:t>
            </a:r>
            <a:r>
              <a:rPr lang="en-US" sz="3600" spc="-123" dirty="0">
                <a:solidFill>
                  <a:srgbClr val="FFFFFF"/>
                </a:solidFill>
                <a:latin typeface="Neo Tech"/>
                <a:ea typeface="Neo Tech"/>
                <a:cs typeface="Neo Tech"/>
                <a:sym typeface="Neo Tech"/>
              </a:rPr>
              <a:t> Saraf </a:t>
            </a:r>
            <a:r>
              <a:rPr lang="en-US" sz="3600" spc="-123" dirty="0" err="1">
                <a:solidFill>
                  <a:srgbClr val="FFFFFF"/>
                </a:solidFill>
                <a:latin typeface="Neo Tech"/>
                <a:ea typeface="Neo Tech"/>
                <a:cs typeface="Neo Tech"/>
                <a:sym typeface="Neo Tech"/>
              </a:rPr>
              <a:t>Tiruan</a:t>
            </a:r>
            <a:endParaRPr lang="en-US" sz="3600" spc="-123" dirty="0">
              <a:solidFill>
                <a:srgbClr val="FFFFFF"/>
              </a:solidFill>
              <a:latin typeface="Neo Tech"/>
              <a:ea typeface="Neo Tech"/>
              <a:cs typeface="Neo Tech"/>
              <a:sym typeface="Neo Tech"/>
            </a:endParaRPr>
          </a:p>
        </p:txBody>
      </p:sp>
      <p:sp>
        <p:nvSpPr>
          <p:cNvPr id="16" name="TextBox 18">
            <a:extLst>
              <a:ext uri="{FF2B5EF4-FFF2-40B4-BE49-F238E27FC236}">
                <a16:creationId xmlns:a16="http://schemas.microsoft.com/office/drawing/2014/main" id="{DDFEB6E2-87B1-888C-CEBC-BA96DCEBF0E0}"/>
              </a:ext>
            </a:extLst>
          </p:cNvPr>
          <p:cNvSpPr txBox="1"/>
          <p:nvPr/>
        </p:nvSpPr>
        <p:spPr>
          <a:xfrm>
            <a:off x="5484362" y="3753286"/>
            <a:ext cx="7753939" cy="820033"/>
          </a:xfrm>
          <a:prstGeom prst="rect">
            <a:avLst/>
          </a:prstGeom>
        </p:spPr>
        <p:txBody>
          <a:bodyPr wrap="square" lIns="0" tIns="0" rIns="0" bIns="0" rtlCol="0" anchor="t">
            <a:spAutoFit/>
          </a:bodyPr>
          <a:lstStyle/>
          <a:p>
            <a:pPr algn="ctr">
              <a:lnSpc>
                <a:spcPts val="7394"/>
              </a:lnSpc>
            </a:pPr>
            <a:r>
              <a:rPr lang="en-US" sz="4000" b="1" dirty="0">
                <a:solidFill>
                  <a:srgbClr val="90F8FF"/>
                </a:solidFill>
                <a:latin typeface="Neo Tech Bold"/>
                <a:ea typeface="Neo Tech Bold"/>
                <a:cs typeface="Neo Tech Bold"/>
                <a:sym typeface="Neo Tech Bold"/>
              </a:rPr>
              <a:t>ARTIFICIAL NEURAL NETWORK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868D5D-C51F-4362-4FB7-82891AF059C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C3C34DD-A03E-88E7-3D4C-BA065A47FB2F}"/>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930865E5-900B-9036-2C96-7745C5595AC8}"/>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B90750D8-D480-6410-D90C-B237458159EA}"/>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898269A5-41ED-FC06-F727-5D79A93FFA70}"/>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4E1058FC-78E2-497D-9114-1CD6D6855B27}"/>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1B5F62E5-EE06-01D4-D5A2-10A7489A2747}"/>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7AC14E55-509E-442A-529F-58539C976449}"/>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98841545-4BB5-99FB-73A9-C1FD77813A30}"/>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39C8BBF3-00C5-04A1-2D2E-89D791EB0637}"/>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353C0001-1BCE-6F6F-A720-38166C1B82D0}"/>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DB283A26-3F27-3825-216E-CEF3D7ACB9E3}"/>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261E7A17-147D-73B9-0815-67143303FCA7}"/>
              </a:ext>
            </a:extLst>
          </p:cNvPr>
          <p:cNvGrpSpPr/>
          <p:nvPr/>
        </p:nvGrpSpPr>
        <p:grpSpPr>
          <a:xfrm>
            <a:off x="996855" y="1173361"/>
            <a:ext cx="16230600" cy="8229600"/>
            <a:chOff x="0" y="0"/>
            <a:chExt cx="4274726" cy="2167467"/>
          </a:xfrm>
        </p:grpSpPr>
        <p:sp>
          <p:nvSpPr>
            <p:cNvPr id="14" name="Freeform 14">
              <a:extLst>
                <a:ext uri="{FF2B5EF4-FFF2-40B4-BE49-F238E27FC236}">
                  <a16:creationId xmlns:a16="http://schemas.microsoft.com/office/drawing/2014/main" id="{E551EAF8-A3EE-E1D4-896C-9F3DED34662C}"/>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DFF483D2-1506-E84E-137B-E062B708E1D5}"/>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2719D57F-CE8E-91BD-5840-9E3F1E13C368}"/>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B982A79F-57F2-0FE4-3118-BF1754001234}"/>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08C8D83D-FB4D-A352-0192-856046B3317E}"/>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err="1">
                <a:solidFill>
                  <a:srgbClr val="90F8FF"/>
                </a:solidFill>
                <a:latin typeface="Neo Tech Bold"/>
                <a:ea typeface="Neo Tech Bold"/>
                <a:cs typeface="Neo Tech Bold"/>
                <a:sym typeface="Neo Tech Bold"/>
              </a:rPr>
              <a:t>Penerapan</a:t>
            </a:r>
            <a:r>
              <a:rPr lang="en-US" sz="4000" b="1" dirty="0">
                <a:solidFill>
                  <a:srgbClr val="90F8FF"/>
                </a:solidFill>
                <a:latin typeface="Neo Tech Bold"/>
                <a:ea typeface="Neo Tech Bold"/>
                <a:cs typeface="Neo Tech Bold"/>
                <a:sym typeface="Neo Tech Bold"/>
              </a:rPr>
              <a:t> ANN di </a:t>
            </a:r>
            <a:r>
              <a:rPr lang="en-US" sz="4000" b="1" dirty="0" err="1">
                <a:solidFill>
                  <a:srgbClr val="90F8FF"/>
                </a:solidFill>
                <a:latin typeface="Neo Tech Bold"/>
                <a:ea typeface="Neo Tech Bold"/>
                <a:cs typeface="Neo Tech Bold"/>
                <a:sym typeface="Neo Tech Bold"/>
              </a:rPr>
              <a:t>Berbagai</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Bidang</a:t>
            </a:r>
            <a:endParaRPr lang="en-US" sz="4000" b="1" dirty="0">
              <a:solidFill>
                <a:srgbClr val="90F8FF"/>
              </a:solidFill>
              <a:latin typeface="Neo Tech Bold"/>
              <a:ea typeface="Neo Tech Bold"/>
              <a:cs typeface="Neo Tech Bold"/>
              <a:sym typeface="Neo Tech Bold"/>
            </a:endParaRPr>
          </a:p>
        </p:txBody>
      </p:sp>
      <p:sp>
        <p:nvSpPr>
          <p:cNvPr id="19" name="TextBox 19">
            <a:extLst>
              <a:ext uri="{FF2B5EF4-FFF2-40B4-BE49-F238E27FC236}">
                <a16:creationId xmlns:a16="http://schemas.microsoft.com/office/drawing/2014/main" id="{8650DCC8-A6E4-1BEC-4AD1-73976A014E5B}"/>
              </a:ext>
            </a:extLst>
          </p:cNvPr>
          <p:cNvSpPr txBox="1"/>
          <p:nvPr/>
        </p:nvSpPr>
        <p:spPr>
          <a:xfrm>
            <a:off x="1456205" y="3088922"/>
            <a:ext cx="9753600" cy="5237331"/>
          </a:xfrm>
          <a:prstGeom prst="rect">
            <a:avLst/>
          </a:prstGeom>
        </p:spPr>
        <p:txBody>
          <a:bodyPr wrap="square" lIns="0" tIns="0" rIns="0" bIns="0" rtlCol="0" anchor="t">
            <a:spAutoFit/>
          </a:bodyPr>
          <a:lstStyle/>
          <a:p>
            <a:pPr algn="just">
              <a:lnSpc>
                <a:spcPts val="5200"/>
              </a:lnSpc>
            </a:pPr>
            <a:r>
              <a:rPr lang="sv-SE" sz="2500" b="1" spc="33" dirty="0">
                <a:solidFill>
                  <a:srgbClr val="FFFFFF"/>
                </a:solidFill>
                <a:latin typeface="Neo Tech Light"/>
                <a:ea typeface="Neo Tech Light"/>
                <a:cs typeface="Neo Tech Light"/>
                <a:sym typeface="Neo Tech Light"/>
              </a:rPr>
              <a:t>Keungan</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Peramalan harga saham dan inflasi dengan menganalisis data historis dan tren pasar untuk membantu pengambilan keputusan ekonomi dan kebijakan moneter.</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Peramalan inflasi di Indonesia dengan memperhitungkan variabel ekonomi seperti nilai tukar dan impor bahan baku, menghasilkan prediksi dengan tingkat kesalahan rendah yang bermanfaat bagi pengambilan kebijakan moneter</a:t>
            </a:r>
          </a:p>
        </p:txBody>
      </p:sp>
      <p:pic>
        <p:nvPicPr>
          <p:cNvPr id="21" name="Picture 20" descr="A group of piggy banks and money&#10;&#10;AI-generated content may be incorrect.">
            <a:extLst>
              <a:ext uri="{FF2B5EF4-FFF2-40B4-BE49-F238E27FC236}">
                <a16:creationId xmlns:a16="http://schemas.microsoft.com/office/drawing/2014/main" id="{B619A5CE-6590-32D5-FCC3-2318CBCED6E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506200" y="3276545"/>
            <a:ext cx="5136267" cy="4905734"/>
          </a:xfrm>
          <a:prstGeom prst="rect">
            <a:avLst/>
          </a:prstGeom>
        </p:spPr>
      </p:pic>
    </p:spTree>
    <p:extLst>
      <p:ext uri="{BB962C8B-B14F-4D97-AF65-F5344CB8AC3E}">
        <p14:creationId xmlns:p14="http://schemas.microsoft.com/office/powerpoint/2010/main" val="4283002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62D43-9FC6-341F-2DFD-CEC705CC6D8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13A9F5-80CD-3B65-06E4-427814723297}"/>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89E4C6E4-CD9C-A66A-44BB-BE03BB8ECC22}"/>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BD1984CF-FC7E-D89B-C20E-AE129C6D8A9D}"/>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F019475D-94B1-68F0-DF64-8D7126ACD667}"/>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EB01B655-4FFA-5986-B8BD-40FF3E1A1DAF}"/>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81714BE9-3A03-DD63-3987-0E607506B681}"/>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8F31B3A8-8C09-B3E5-B840-7B34A732114C}"/>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CF001C2E-EC93-D621-8D01-0633C7C043D4}"/>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25F86DA2-6BAA-D1E3-A039-A8087B8E1E66}"/>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4BC0F575-4ECD-36AD-7346-B08C3DB70FAA}"/>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BFD6786E-845E-993F-F0A7-9D04D5E89EF1}"/>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A5ECDB62-FD10-D601-BCE2-FF0BC69FD19E}"/>
              </a:ext>
            </a:extLst>
          </p:cNvPr>
          <p:cNvGrpSpPr/>
          <p:nvPr/>
        </p:nvGrpSpPr>
        <p:grpSpPr>
          <a:xfrm>
            <a:off x="961598" y="1173361"/>
            <a:ext cx="16230600" cy="8229600"/>
            <a:chOff x="0" y="0"/>
            <a:chExt cx="4274726" cy="2167467"/>
          </a:xfrm>
        </p:grpSpPr>
        <p:sp>
          <p:nvSpPr>
            <p:cNvPr id="14" name="Freeform 14">
              <a:extLst>
                <a:ext uri="{FF2B5EF4-FFF2-40B4-BE49-F238E27FC236}">
                  <a16:creationId xmlns:a16="http://schemas.microsoft.com/office/drawing/2014/main" id="{F3A7899A-89F8-C125-520B-0E3D7F371448}"/>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CFBF5CEB-AD65-9785-2F25-0EA45A240334}"/>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BC4A0612-4512-C6BA-03DC-8A1D84C791A5}"/>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C3C57B9B-2B03-FF01-49D7-BCB28DAE3C95}"/>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628567C9-75CE-D4E3-6D8D-51CE3AA4113B}"/>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err="1">
                <a:solidFill>
                  <a:srgbClr val="90F8FF"/>
                </a:solidFill>
                <a:latin typeface="Neo Tech Bold"/>
                <a:ea typeface="Neo Tech Bold"/>
                <a:cs typeface="Neo Tech Bold"/>
                <a:sym typeface="Neo Tech Bold"/>
              </a:rPr>
              <a:t>Kelebihan</a:t>
            </a:r>
            <a:r>
              <a:rPr lang="en-US" sz="4000" b="1" dirty="0">
                <a:solidFill>
                  <a:srgbClr val="90F8FF"/>
                </a:solidFill>
                <a:latin typeface="Neo Tech Bold"/>
                <a:ea typeface="Neo Tech Bold"/>
                <a:cs typeface="Neo Tech Bold"/>
                <a:sym typeface="Neo Tech Bold"/>
              </a:rPr>
              <a:t> dan </a:t>
            </a:r>
            <a:r>
              <a:rPr lang="en-US" sz="4000" b="1" dirty="0" err="1">
                <a:solidFill>
                  <a:srgbClr val="90F8FF"/>
                </a:solidFill>
                <a:latin typeface="Neo Tech Bold"/>
                <a:ea typeface="Neo Tech Bold"/>
                <a:cs typeface="Neo Tech Bold"/>
                <a:sym typeface="Neo Tech Bold"/>
              </a:rPr>
              <a:t>Kekurangan</a:t>
            </a:r>
            <a:r>
              <a:rPr lang="en-US" sz="4000"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64502E8A-69A6-EDB1-92FD-759ECFB4EDB7}"/>
              </a:ext>
            </a:extLst>
          </p:cNvPr>
          <p:cNvSpPr txBox="1"/>
          <p:nvPr/>
        </p:nvSpPr>
        <p:spPr>
          <a:xfrm>
            <a:off x="1625371" y="3102039"/>
            <a:ext cx="5822095" cy="5018297"/>
          </a:xfrm>
          <a:prstGeom prst="rect">
            <a:avLst/>
          </a:prstGeom>
        </p:spPr>
        <p:txBody>
          <a:bodyPr wrap="square" lIns="0" tIns="0" rIns="0" bIns="0" rtlCol="0" anchor="t">
            <a:spAutoFit/>
          </a:bodyPr>
          <a:lstStyle/>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Mampu Mempelajari Pola Kompleks</a:t>
            </a:r>
          </a:p>
          <a:p>
            <a:pPr algn="just">
              <a:lnSpc>
                <a:spcPct val="150000"/>
              </a:lnSpc>
            </a:pPr>
            <a:r>
              <a:rPr lang="sv-SE" sz="2000" spc="33" dirty="0">
                <a:solidFill>
                  <a:srgbClr val="FFFFFF"/>
                </a:solidFill>
                <a:latin typeface="Neo Tech Light"/>
                <a:ea typeface="Neo Tech Light"/>
                <a:cs typeface="Neo Tech Light"/>
                <a:sym typeface="Neo Tech Light"/>
              </a:rPr>
              <a:t>ANN sangat baik dalam mengenali pola non-linear yang sulit ditangani oleh algoritma tradisional.</a:t>
            </a:r>
          </a:p>
          <a:p>
            <a:pPr algn="just">
              <a:lnSpc>
                <a:spcPct val="150000"/>
              </a:lnSpc>
            </a:pPr>
            <a:endParaRPr lang="sv-SE" sz="2000" spc="33" dirty="0">
              <a:solidFill>
                <a:srgbClr val="FFFFFF"/>
              </a:solidFill>
              <a:latin typeface="Neo Tech Light"/>
              <a:ea typeface="Neo Tech Light"/>
              <a:cs typeface="Neo Tech Light"/>
              <a:sym typeface="Neo Tech Light"/>
            </a:endParaRPr>
          </a:p>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Dapat Menyesuaikan Diri (Adaptif)</a:t>
            </a:r>
          </a:p>
          <a:p>
            <a:pPr algn="just">
              <a:lnSpc>
                <a:spcPct val="150000"/>
              </a:lnSpc>
            </a:pPr>
            <a:r>
              <a:rPr lang="sv-SE" sz="2000" spc="33" dirty="0">
                <a:solidFill>
                  <a:srgbClr val="FFFFFF"/>
                </a:solidFill>
                <a:latin typeface="Neo Tech Light"/>
                <a:ea typeface="Neo Tech Light"/>
                <a:cs typeface="Neo Tech Light"/>
                <a:sym typeface="Neo Tech Light"/>
              </a:rPr>
              <a:t>ANN bisa belajar dan menyesuaikan bobotnya secara otomatis dari data baru.</a:t>
            </a:r>
          </a:p>
          <a:p>
            <a:pPr algn="just">
              <a:lnSpc>
                <a:spcPct val="150000"/>
              </a:lnSpc>
            </a:pPr>
            <a:endParaRPr lang="sv-SE" sz="2000" spc="33" dirty="0">
              <a:solidFill>
                <a:srgbClr val="FFFFFF"/>
              </a:solidFill>
              <a:latin typeface="Neo Tech Light"/>
              <a:ea typeface="Neo Tech Light"/>
              <a:cs typeface="Neo Tech Light"/>
              <a:sym typeface="Neo Tech Light"/>
            </a:endParaRPr>
          </a:p>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Bisa Dilatih dengan Data Besar</a:t>
            </a:r>
          </a:p>
          <a:p>
            <a:pPr algn="just">
              <a:lnSpc>
                <a:spcPct val="150000"/>
              </a:lnSpc>
            </a:pPr>
            <a:r>
              <a:rPr lang="sv-SE" sz="2000" spc="33" dirty="0">
                <a:solidFill>
                  <a:srgbClr val="FFFFFF"/>
                </a:solidFill>
                <a:latin typeface="Neo Tech Light"/>
                <a:ea typeface="Neo Tech Light"/>
                <a:cs typeface="Neo Tech Light"/>
                <a:sym typeface="Neo Tech Light"/>
              </a:rPr>
              <a:t>ANN sangat cocok untuk data berukuran besar (Big Data) yang terus berkembang saat ini.</a:t>
            </a:r>
          </a:p>
        </p:txBody>
      </p:sp>
      <p:sp>
        <p:nvSpPr>
          <p:cNvPr id="20" name="TextBox 19">
            <a:extLst>
              <a:ext uri="{FF2B5EF4-FFF2-40B4-BE49-F238E27FC236}">
                <a16:creationId xmlns:a16="http://schemas.microsoft.com/office/drawing/2014/main" id="{1AAD0AF6-35A3-9EED-A5AC-36CD3CB4EC08}"/>
              </a:ext>
            </a:extLst>
          </p:cNvPr>
          <p:cNvSpPr txBox="1"/>
          <p:nvPr/>
        </p:nvSpPr>
        <p:spPr>
          <a:xfrm>
            <a:off x="10840533" y="3102040"/>
            <a:ext cx="5822095" cy="5018297"/>
          </a:xfrm>
          <a:prstGeom prst="rect">
            <a:avLst/>
          </a:prstGeom>
        </p:spPr>
        <p:txBody>
          <a:bodyPr wrap="square" lIns="0" tIns="0" rIns="0" bIns="0" rtlCol="0" anchor="t">
            <a:spAutoFit/>
          </a:bodyPr>
          <a:lstStyle/>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Proses Pelatihan Lambat dan Mahal</a:t>
            </a:r>
          </a:p>
          <a:p>
            <a:pPr algn="just">
              <a:lnSpc>
                <a:spcPct val="150000"/>
              </a:lnSpc>
            </a:pPr>
            <a:r>
              <a:rPr lang="sv-SE" sz="2000" spc="33" dirty="0">
                <a:solidFill>
                  <a:srgbClr val="FFFFFF"/>
                </a:solidFill>
                <a:latin typeface="Neo Tech Light"/>
                <a:ea typeface="Neo Tech Light"/>
                <a:cs typeface="Neo Tech Light"/>
                <a:sym typeface="Neo Tech Light"/>
              </a:rPr>
              <a:t>Membutuhkan waktu, tenaga komputasi, dan sumber daya yang besar (GPU, RAM tinggi, dll).Dapat Menyesuaikan Diri (Adaptif)</a:t>
            </a:r>
          </a:p>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Risiko Overfitting</a:t>
            </a:r>
          </a:p>
          <a:p>
            <a:pPr algn="just">
              <a:lnSpc>
                <a:spcPct val="150000"/>
              </a:lnSpc>
            </a:pPr>
            <a:r>
              <a:rPr lang="sv-SE" sz="2000" spc="33" dirty="0">
                <a:solidFill>
                  <a:srgbClr val="FFFFFF"/>
                </a:solidFill>
                <a:latin typeface="Neo Tech Light"/>
                <a:ea typeface="Neo Tech Light"/>
                <a:cs typeface="Neo Tech Light"/>
                <a:sym typeface="Neo Tech Light"/>
              </a:rPr>
              <a:t>Jika model terlalu kompleks dan datanya sedikit, ANN bisa belajar “terlalu bagus” dan tidak bisa menggeneralisasi.</a:t>
            </a:r>
          </a:p>
          <a:p>
            <a:pPr marL="342900" indent="-342900" algn="just">
              <a:lnSpc>
                <a:spcPct val="150000"/>
              </a:lnSpc>
              <a:buFont typeface="Arial" panose="020B0604020202020204" pitchFamily="34" charset="0"/>
              <a:buChar char="•"/>
            </a:pPr>
            <a:r>
              <a:rPr lang="sv-SE" sz="2000" spc="33" dirty="0">
                <a:solidFill>
                  <a:srgbClr val="FFFFFF"/>
                </a:solidFill>
                <a:latin typeface="Neo Tech Light"/>
                <a:ea typeface="Neo Tech Light"/>
                <a:cs typeface="Neo Tech Light"/>
                <a:sym typeface="Neo Tech Light"/>
              </a:rPr>
              <a:t>Tidak Cocok untuk Masalah Sederhana</a:t>
            </a:r>
          </a:p>
          <a:p>
            <a:pPr algn="just">
              <a:lnSpc>
                <a:spcPct val="150000"/>
              </a:lnSpc>
            </a:pPr>
            <a:r>
              <a:rPr lang="sv-SE" sz="2000" spc="33" dirty="0">
                <a:solidFill>
                  <a:srgbClr val="FFFFFF"/>
                </a:solidFill>
                <a:latin typeface="Neo Tech Light"/>
                <a:ea typeface="Neo Tech Light"/>
                <a:cs typeface="Neo Tech Light"/>
                <a:sym typeface="Neo Tech Light"/>
              </a:rPr>
              <a:t>Untuk masalah kecil atau data sederhana, ANN bisa terlalu berlebihan (boros sumber daya).</a:t>
            </a:r>
          </a:p>
        </p:txBody>
      </p:sp>
    </p:spTree>
    <p:extLst>
      <p:ext uri="{BB962C8B-B14F-4D97-AF65-F5344CB8AC3E}">
        <p14:creationId xmlns:p14="http://schemas.microsoft.com/office/powerpoint/2010/main" val="2865192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13566"/>
        </a:solidFill>
        <a:effectLst/>
      </p:bgPr>
    </p:bg>
    <p:spTree>
      <p:nvGrpSpPr>
        <p:cNvPr id="1" name=""/>
        <p:cNvGrpSpPr/>
        <p:nvPr/>
      </p:nvGrpSpPr>
      <p:grpSpPr>
        <a:xfrm>
          <a:off x="0" y="0"/>
          <a:ext cx="0" cy="0"/>
          <a:chOff x="0" y="0"/>
          <a:chExt cx="0" cy="0"/>
        </a:xfrm>
      </p:grpSpPr>
      <p:sp>
        <p:nvSpPr>
          <p:cNvPr id="2" name="Freeform 2"/>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p:cNvGrpSpPr/>
          <p:nvPr/>
        </p:nvGrpSpPr>
        <p:grpSpPr>
          <a:xfrm>
            <a:off x="1028700" y="1028700"/>
            <a:ext cx="16230600" cy="8229600"/>
            <a:chOff x="0" y="0"/>
            <a:chExt cx="4274726" cy="2167467"/>
          </a:xfrm>
        </p:grpSpPr>
        <p:sp>
          <p:nvSpPr>
            <p:cNvPr id="9" name="Freeform 9"/>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6" name="Freeform 16"/>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20" name="TextBox 20"/>
          <p:cNvSpPr txBox="1"/>
          <p:nvPr/>
        </p:nvSpPr>
        <p:spPr>
          <a:xfrm>
            <a:off x="5731020" y="2278877"/>
            <a:ext cx="7094938" cy="868058"/>
          </a:xfrm>
          <a:prstGeom prst="rect">
            <a:avLst/>
          </a:prstGeom>
        </p:spPr>
        <p:txBody>
          <a:bodyPr lIns="0" tIns="0" rIns="0" bIns="0" rtlCol="0" anchor="t">
            <a:spAutoFit/>
          </a:bodyPr>
          <a:lstStyle/>
          <a:p>
            <a:pPr algn="ctr">
              <a:lnSpc>
                <a:spcPts val="7394"/>
              </a:lnSpc>
            </a:pPr>
            <a:r>
              <a:rPr lang="en-US" sz="5776" b="1" dirty="0">
                <a:solidFill>
                  <a:srgbClr val="90F8FF"/>
                </a:solidFill>
                <a:latin typeface="Neo Tech Bold"/>
                <a:ea typeface="Neo Tech Bold"/>
                <a:cs typeface="Neo Tech Bold"/>
                <a:sym typeface="Neo Tech Bold"/>
              </a:rPr>
              <a:t>KESIMPULAN</a:t>
            </a:r>
          </a:p>
        </p:txBody>
      </p:sp>
      <p:sp>
        <p:nvSpPr>
          <p:cNvPr id="28" name="Freeform 28"/>
          <p:cNvSpPr/>
          <p:nvPr/>
        </p:nvSpPr>
        <p:spPr>
          <a:xfrm>
            <a:off x="1726322" y="7750879"/>
            <a:ext cx="2242799" cy="1529181"/>
          </a:xfrm>
          <a:custGeom>
            <a:avLst/>
            <a:gdLst/>
            <a:ahLst/>
            <a:cxnLst/>
            <a:rect l="l" t="t" r="r" b="b"/>
            <a:pathLst>
              <a:path w="2242799" h="1529181">
                <a:moveTo>
                  <a:pt x="0" y="0"/>
                </a:moveTo>
                <a:lnTo>
                  <a:pt x="2242799" y="0"/>
                </a:lnTo>
                <a:lnTo>
                  <a:pt x="2242799" y="1529181"/>
                </a:lnTo>
                <a:lnTo>
                  <a:pt x="0" y="152918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sp>
        <p:nvSpPr>
          <p:cNvPr id="29" name="Freeform 29"/>
          <p:cNvSpPr/>
          <p:nvPr/>
        </p:nvSpPr>
        <p:spPr>
          <a:xfrm>
            <a:off x="14148677" y="7750879"/>
            <a:ext cx="2242799" cy="1529181"/>
          </a:xfrm>
          <a:custGeom>
            <a:avLst/>
            <a:gdLst/>
            <a:ahLst/>
            <a:cxnLst/>
            <a:rect l="l" t="t" r="r" b="b"/>
            <a:pathLst>
              <a:path w="2242799" h="1529181">
                <a:moveTo>
                  <a:pt x="0" y="0"/>
                </a:moveTo>
                <a:lnTo>
                  <a:pt x="2242799" y="0"/>
                </a:lnTo>
                <a:lnTo>
                  <a:pt x="2242799" y="1529181"/>
                </a:lnTo>
                <a:lnTo>
                  <a:pt x="0" y="1529181"/>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D"/>
          </a:p>
        </p:txBody>
      </p:sp>
      <p:sp>
        <p:nvSpPr>
          <p:cNvPr id="32" name="TextBox 19">
            <a:extLst>
              <a:ext uri="{FF2B5EF4-FFF2-40B4-BE49-F238E27FC236}">
                <a16:creationId xmlns:a16="http://schemas.microsoft.com/office/drawing/2014/main" id="{0852B80F-7A2F-E945-A5DE-DD0F98BDDF28}"/>
              </a:ext>
            </a:extLst>
          </p:cNvPr>
          <p:cNvSpPr txBox="1"/>
          <p:nvPr/>
        </p:nvSpPr>
        <p:spPr>
          <a:xfrm>
            <a:off x="3497664" y="3130144"/>
            <a:ext cx="11561650" cy="5237331"/>
          </a:xfrm>
          <a:prstGeom prst="rect">
            <a:avLst/>
          </a:prstGeom>
        </p:spPr>
        <p:txBody>
          <a:bodyPr wrap="square" lIns="0" tIns="0" rIns="0" bIns="0" rtlCol="0" anchor="t">
            <a:spAutoFit/>
          </a:bodyPr>
          <a:lstStyle/>
          <a:p>
            <a:pPr algn="just">
              <a:lnSpc>
                <a:spcPts val="5200"/>
              </a:lnSpc>
            </a:pPr>
            <a:r>
              <a:rPr lang="sv-SE" sz="2500" spc="33" dirty="0">
                <a:solidFill>
                  <a:srgbClr val="FFFFFF"/>
                </a:solidFill>
                <a:latin typeface="Neo Tech Light"/>
                <a:ea typeface="Neo Tech Light"/>
                <a:cs typeface="Neo Tech Light"/>
                <a:sym typeface="Neo Tech Light"/>
              </a:rPr>
              <a:t>Artificial Neural Network (ANN) adalah teknologi cerdas yang terinspirasi dari cara kerja otak manusia. Dengan kemampuannya mempelajari pola-pola kompleks dari data, ANN telah menjadi dasar dari banyak kemajuan teknologi modern, seperti pengenalan wajah, kendaraan otonom, dan kecerdasan buatan.Meskipun memiliki kekurangan seperti kebutuhan data besar dan proses pelatihan yang berat, keunggulan ANN dalam menangani masalah yang rumit membuatnya sangat bernilai di era digital saat ini.Dengan terus berkembangnya teknologi komputasi dan data, ANN diprediksi akan semakin berperan penting dalam berbagai bidang kehidupan manusia.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13566"/>
        </a:solidFill>
        <a:effectLst/>
      </p:bgPr>
    </p:bg>
    <p:spTree>
      <p:nvGrpSpPr>
        <p:cNvPr id="1" name=""/>
        <p:cNvGrpSpPr/>
        <p:nvPr/>
      </p:nvGrpSpPr>
      <p:grpSpPr>
        <a:xfrm>
          <a:off x="0" y="0"/>
          <a:ext cx="0" cy="0"/>
          <a:chOff x="0" y="0"/>
          <a:chExt cx="0" cy="0"/>
        </a:xfrm>
      </p:grpSpPr>
      <p:sp>
        <p:nvSpPr>
          <p:cNvPr id="2" name="Freeform 2"/>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p:cNvGrpSpPr/>
          <p:nvPr/>
        </p:nvGrpSpPr>
        <p:grpSpPr>
          <a:xfrm>
            <a:off x="1028700" y="1028700"/>
            <a:ext cx="16230600" cy="8229600"/>
            <a:chOff x="0" y="0"/>
            <a:chExt cx="4274726" cy="2167467"/>
          </a:xfrm>
        </p:grpSpPr>
        <p:sp>
          <p:nvSpPr>
            <p:cNvPr id="9" name="Freeform 9"/>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p:cNvGrpSpPr/>
          <p:nvPr/>
        </p:nvGrpSpPr>
        <p:grpSpPr>
          <a:xfrm>
            <a:off x="1028700" y="1246253"/>
            <a:ext cx="16230600" cy="8229600"/>
            <a:chOff x="0" y="0"/>
            <a:chExt cx="4274726" cy="2167467"/>
          </a:xfrm>
        </p:grpSpPr>
        <p:sp>
          <p:nvSpPr>
            <p:cNvPr id="14" name="Freeform 14"/>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p:cNvSpPr txBox="1"/>
          <p:nvPr/>
        </p:nvSpPr>
        <p:spPr>
          <a:xfrm>
            <a:off x="6112534" y="2278877"/>
            <a:ext cx="6331910" cy="868058"/>
          </a:xfrm>
          <a:prstGeom prst="rect">
            <a:avLst/>
          </a:prstGeom>
        </p:spPr>
        <p:txBody>
          <a:bodyPr lIns="0" tIns="0" rIns="0" bIns="0" rtlCol="0" anchor="t">
            <a:spAutoFit/>
          </a:bodyPr>
          <a:lstStyle/>
          <a:p>
            <a:pPr algn="ctr">
              <a:lnSpc>
                <a:spcPts val="7394"/>
              </a:lnSpc>
            </a:pPr>
            <a:r>
              <a:rPr lang="en-US" sz="5776" b="1" dirty="0" err="1">
                <a:solidFill>
                  <a:srgbClr val="90F8FF"/>
                </a:solidFill>
                <a:latin typeface="Neo Tech Bold"/>
                <a:ea typeface="Neo Tech Bold"/>
                <a:cs typeface="Neo Tech Bold"/>
                <a:sym typeface="Neo Tech Bold"/>
              </a:rPr>
              <a:t>Definisi</a:t>
            </a:r>
            <a:r>
              <a:rPr lang="en-US" sz="5776" b="1" dirty="0">
                <a:solidFill>
                  <a:srgbClr val="90F8FF"/>
                </a:solidFill>
                <a:latin typeface="Neo Tech Bold"/>
                <a:ea typeface="Neo Tech Bold"/>
                <a:cs typeface="Neo Tech Bold"/>
                <a:sym typeface="Neo Tech Bold"/>
              </a:rPr>
              <a:t> ANN</a:t>
            </a:r>
          </a:p>
        </p:txBody>
      </p:sp>
      <p:sp>
        <p:nvSpPr>
          <p:cNvPr id="19" name="TextBox 19"/>
          <p:cNvSpPr txBox="1"/>
          <p:nvPr/>
        </p:nvSpPr>
        <p:spPr>
          <a:xfrm>
            <a:off x="2242678" y="3277686"/>
            <a:ext cx="7586338" cy="4585486"/>
          </a:xfrm>
          <a:prstGeom prst="rect">
            <a:avLst/>
          </a:prstGeom>
        </p:spPr>
        <p:txBody>
          <a:bodyPr wrap="square" lIns="0" tIns="0" rIns="0" bIns="0" rtlCol="0" anchor="t">
            <a:spAutoFit/>
          </a:bodyPr>
          <a:lstStyle/>
          <a:p>
            <a:pPr algn="just">
              <a:lnSpc>
                <a:spcPts val="5200"/>
              </a:lnSpc>
            </a:pPr>
            <a:r>
              <a:rPr lang="en-US" sz="3041" spc="33" dirty="0" err="1">
                <a:solidFill>
                  <a:srgbClr val="FFFFFF"/>
                </a:solidFill>
                <a:latin typeface="Neo Tech Light"/>
                <a:ea typeface="Neo Tech Light"/>
                <a:cs typeface="Neo Tech Light"/>
                <a:sym typeface="Neo Tech Light"/>
              </a:rPr>
              <a:t>Jaringan</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saraf</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atau</a:t>
            </a:r>
            <a:r>
              <a:rPr lang="en-US" sz="3041" spc="33" dirty="0">
                <a:solidFill>
                  <a:srgbClr val="FFFFFF"/>
                </a:solidFill>
                <a:latin typeface="Neo Tech Light"/>
                <a:ea typeface="Neo Tech Light"/>
                <a:cs typeface="Neo Tech Light"/>
                <a:sym typeface="Neo Tech Light"/>
              </a:rPr>
              <a:t> ANN </a:t>
            </a:r>
            <a:r>
              <a:rPr lang="en-US" sz="3041" spc="33" dirty="0" err="1">
                <a:solidFill>
                  <a:srgbClr val="FFFFFF"/>
                </a:solidFill>
                <a:latin typeface="Neo Tech Light"/>
                <a:ea typeface="Neo Tech Light"/>
                <a:cs typeface="Neo Tech Light"/>
                <a:sym typeface="Neo Tech Light"/>
              </a:rPr>
              <a:t>adalah</a:t>
            </a:r>
            <a:r>
              <a:rPr lang="en-US" sz="3041" spc="33" dirty="0">
                <a:solidFill>
                  <a:srgbClr val="FFFFFF"/>
                </a:solidFill>
                <a:latin typeface="Neo Tech Light"/>
                <a:ea typeface="Neo Tech Light"/>
                <a:cs typeface="Neo Tech Light"/>
                <a:sym typeface="Neo Tech Light"/>
              </a:rPr>
              <a:t> model machine learning yang di </a:t>
            </a:r>
            <a:r>
              <a:rPr lang="en-US" sz="3041" spc="33" dirty="0" err="1">
                <a:solidFill>
                  <a:srgbClr val="FFFFFF"/>
                </a:solidFill>
                <a:latin typeface="Neo Tech Light"/>
                <a:ea typeface="Neo Tech Light"/>
                <a:cs typeface="Neo Tech Light"/>
                <a:sym typeface="Neo Tech Light"/>
              </a:rPr>
              <a:t>rancang</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untuk</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memproses</a:t>
            </a:r>
            <a:r>
              <a:rPr lang="en-US" sz="3041" spc="33" dirty="0">
                <a:solidFill>
                  <a:srgbClr val="FFFFFF"/>
                </a:solidFill>
                <a:latin typeface="Neo Tech Light"/>
                <a:ea typeface="Neo Tech Light"/>
                <a:cs typeface="Neo Tech Light"/>
                <a:sym typeface="Neo Tech Light"/>
              </a:rPr>
              <a:t> Data </a:t>
            </a:r>
            <a:r>
              <a:rPr lang="en-US" sz="3041" spc="33" dirty="0" err="1">
                <a:solidFill>
                  <a:srgbClr val="FFFFFF"/>
                </a:solidFill>
                <a:latin typeface="Neo Tech Light"/>
                <a:ea typeface="Neo Tech Light"/>
                <a:cs typeface="Neo Tech Light"/>
                <a:sym typeface="Neo Tech Light"/>
              </a:rPr>
              <a:t>dengan</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cara</a:t>
            </a:r>
            <a:r>
              <a:rPr lang="en-US" sz="3041" spc="33" dirty="0">
                <a:solidFill>
                  <a:srgbClr val="FFFFFF"/>
                </a:solidFill>
                <a:latin typeface="Neo Tech Light"/>
                <a:ea typeface="Neo Tech Light"/>
                <a:cs typeface="Neo Tech Light"/>
                <a:sym typeface="Neo Tech Light"/>
              </a:rPr>
              <a:t> yang </a:t>
            </a:r>
            <a:r>
              <a:rPr lang="en-US" sz="3041" spc="33" dirty="0" err="1">
                <a:solidFill>
                  <a:srgbClr val="FFFFFF"/>
                </a:solidFill>
                <a:latin typeface="Neo Tech Light"/>
                <a:ea typeface="Neo Tech Light"/>
                <a:cs typeface="Neo Tech Light"/>
                <a:sym typeface="Neo Tech Light"/>
              </a:rPr>
              <a:t>meniru</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fungsi</a:t>
            </a:r>
            <a:r>
              <a:rPr lang="en-US" sz="3041" spc="33" dirty="0">
                <a:solidFill>
                  <a:srgbClr val="FFFFFF"/>
                </a:solidFill>
                <a:latin typeface="Neo Tech Light"/>
                <a:ea typeface="Neo Tech Light"/>
                <a:cs typeface="Neo Tech Light"/>
                <a:sym typeface="Neo Tech Light"/>
              </a:rPr>
              <a:t> dan </a:t>
            </a:r>
            <a:r>
              <a:rPr lang="en-US" sz="3041" spc="33" dirty="0" err="1">
                <a:solidFill>
                  <a:srgbClr val="FFFFFF"/>
                </a:solidFill>
                <a:latin typeface="Neo Tech Light"/>
                <a:ea typeface="Neo Tech Light"/>
                <a:cs typeface="Neo Tech Light"/>
                <a:sym typeface="Neo Tech Light"/>
              </a:rPr>
              <a:t>struktur</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otak</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manusia.jaringan</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saraf</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adalah</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jaringan</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rumit</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dari</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simpul</a:t>
            </a:r>
            <a:r>
              <a:rPr lang="en-US" sz="3041" spc="33" dirty="0">
                <a:solidFill>
                  <a:srgbClr val="FFFFFF"/>
                </a:solidFill>
                <a:latin typeface="Neo Tech Light"/>
                <a:ea typeface="Neo Tech Light"/>
                <a:cs typeface="Neo Tech Light"/>
                <a:sym typeface="Neo Tech Light"/>
              </a:rPr>
              <a:t> yang </a:t>
            </a:r>
            <a:r>
              <a:rPr lang="en-US" sz="3041" spc="33" dirty="0" err="1">
                <a:solidFill>
                  <a:srgbClr val="FFFFFF"/>
                </a:solidFill>
                <a:latin typeface="Neo Tech Light"/>
                <a:ea typeface="Neo Tech Light"/>
                <a:cs typeface="Neo Tech Light"/>
                <a:sym typeface="Neo Tech Light"/>
              </a:rPr>
              <a:t>saling</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terhubung,atau</a:t>
            </a:r>
            <a:r>
              <a:rPr lang="en-US" sz="3041" spc="33" dirty="0">
                <a:solidFill>
                  <a:srgbClr val="FFFFFF"/>
                </a:solidFill>
                <a:latin typeface="Neo Tech Light"/>
                <a:ea typeface="Neo Tech Light"/>
                <a:cs typeface="Neo Tech Light"/>
                <a:sym typeface="Neo Tech Light"/>
              </a:rPr>
              <a:t> neuron </a:t>
            </a:r>
            <a:r>
              <a:rPr lang="en-US" sz="3041" spc="33" dirty="0" err="1">
                <a:solidFill>
                  <a:srgbClr val="FFFFFF"/>
                </a:solidFill>
                <a:latin typeface="Neo Tech Light"/>
                <a:ea typeface="Neo Tech Light"/>
                <a:cs typeface="Neo Tech Light"/>
                <a:sym typeface="Neo Tech Light"/>
              </a:rPr>
              <a:t>buatan,yang</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berkolaborasi</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untuk</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mengatasi</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masalah</a:t>
            </a:r>
            <a:r>
              <a:rPr lang="en-US" sz="3041" spc="33" dirty="0">
                <a:solidFill>
                  <a:srgbClr val="FFFFFF"/>
                </a:solidFill>
                <a:latin typeface="Neo Tech Light"/>
                <a:ea typeface="Neo Tech Light"/>
                <a:cs typeface="Neo Tech Light"/>
                <a:sym typeface="Neo Tech Light"/>
              </a:rPr>
              <a:t> </a:t>
            </a:r>
            <a:r>
              <a:rPr lang="en-US" sz="3041" spc="33" dirty="0" err="1">
                <a:solidFill>
                  <a:srgbClr val="FFFFFF"/>
                </a:solidFill>
                <a:latin typeface="Neo Tech Light"/>
                <a:ea typeface="Neo Tech Light"/>
                <a:cs typeface="Neo Tech Light"/>
                <a:sym typeface="Neo Tech Light"/>
              </a:rPr>
              <a:t>rumit</a:t>
            </a:r>
            <a:r>
              <a:rPr lang="en-US" sz="3041" spc="33" dirty="0">
                <a:solidFill>
                  <a:srgbClr val="FFFFFF"/>
                </a:solidFill>
                <a:latin typeface="Neo Tech Light"/>
                <a:ea typeface="Neo Tech Light"/>
                <a:cs typeface="Neo Tech Light"/>
                <a:sym typeface="Neo Tech Light"/>
              </a:rPr>
              <a:t>.</a:t>
            </a:r>
          </a:p>
        </p:txBody>
      </p:sp>
      <p:pic>
        <p:nvPicPr>
          <p:cNvPr id="1028" name="Picture 4">
            <a:extLst>
              <a:ext uri="{FF2B5EF4-FFF2-40B4-BE49-F238E27FC236}">
                <a16:creationId xmlns:a16="http://schemas.microsoft.com/office/drawing/2014/main" id="{FFB08702-8915-342C-8759-1D227154D0D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34600" y="3570179"/>
            <a:ext cx="6667500" cy="4000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13566"/>
        </a:solidFill>
        <a:effectLst/>
      </p:bgPr>
    </p:bg>
    <p:spTree>
      <p:nvGrpSpPr>
        <p:cNvPr id="1" name="">
          <a:extLst>
            <a:ext uri="{FF2B5EF4-FFF2-40B4-BE49-F238E27FC236}">
              <a16:creationId xmlns:a16="http://schemas.microsoft.com/office/drawing/2014/main" id="{ACFA3F6A-FC04-EB46-657D-652A7723B7C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F6ADCB8-1005-FBA8-3DEA-0CC653280117}"/>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451F6B15-FE96-2546-2137-41D25A4E82DE}"/>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1C8963E0-953F-646A-905E-317938AD8040}"/>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3F6B3CAB-79E3-CEAF-7B03-180190B51D97}"/>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E57D9B04-7170-474B-B640-570D645BF1CD}"/>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DE2E6231-8B25-981D-9AAE-131304F70AA0}"/>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5F039AF4-A5FA-8BEE-0A36-817A1053CEEF}"/>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36381FA0-C63E-B5EC-4D56-E585EBD8E8AB}"/>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3191C2F4-DA63-388A-9F3F-9F0B0042BA99}"/>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CCE71031-DE09-6374-0BDF-E78306025896}"/>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F2E00B9B-C859-3CCE-B87C-698E267020F0}"/>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C9F217BA-03D4-8CF9-550E-4E52B47FBAFC}"/>
              </a:ext>
            </a:extLst>
          </p:cNvPr>
          <p:cNvGrpSpPr/>
          <p:nvPr/>
        </p:nvGrpSpPr>
        <p:grpSpPr>
          <a:xfrm>
            <a:off x="1028700" y="1246253"/>
            <a:ext cx="16230600" cy="8229600"/>
            <a:chOff x="0" y="0"/>
            <a:chExt cx="4274726" cy="2167467"/>
          </a:xfrm>
        </p:grpSpPr>
        <p:sp>
          <p:nvSpPr>
            <p:cNvPr id="14" name="Freeform 14">
              <a:extLst>
                <a:ext uri="{FF2B5EF4-FFF2-40B4-BE49-F238E27FC236}">
                  <a16:creationId xmlns:a16="http://schemas.microsoft.com/office/drawing/2014/main" id="{A1120C8B-74E6-EEE7-BE24-D9F287184AC2}"/>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F5834DCF-6672-4B99-3F59-DBE91034A20B}"/>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E6D63B99-C196-5DE3-6C51-3C0559533443}"/>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DFF7A810-6D4A-271B-3FAF-7653A9FE3135}"/>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2C3E4ADC-A927-DDE4-CFEF-E499B6E6382D}"/>
              </a:ext>
            </a:extLst>
          </p:cNvPr>
          <p:cNvSpPr txBox="1"/>
          <p:nvPr/>
        </p:nvSpPr>
        <p:spPr>
          <a:xfrm>
            <a:off x="5920243" y="2230778"/>
            <a:ext cx="6331910" cy="868058"/>
          </a:xfrm>
          <a:prstGeom prst="rect">
            <a:avLst/>
          </a:prstGeom>
        </p:spPr>
        <p:txBody>
          <a:bodyPr lIns="0" tIns="0" rIns="0" bIns="0" rtlCol="0" anchor="t">
            <a:spAutoFit/>
          </a:bodyPr>
          <a:lstStyle/>
          <a:p>
            <a:pPr algn="ctr">
              <a:lnSpc>
                <a:spcPts val="7394"/>
              </a:lnSpc>
            </a:pPr>
            <a:r>
              <a:rPr lang="en-US" sz="5776" b="1" dirty="0">
                <a:solidFill>
                  <a:srgbClr val="90F8FF"/>
                </a:solidFill>
                <a:latin typeface="Neo Tech Bold"/>
                <a:ea typeface="Neo Tech Bold"/>
                <a:cs typeface="Neo Tech Bold"/>
                <a:sym typeface="Neo Tech Bold"/>
              </a:rPr>
              <a:t>Cara </a:t>
            </a:r>
            <a:r>
              <a:rPr lang="en-US" sz="5776" b="1" dirty="0" err="1">
                <a:solidFill>
                  <a:srgbClr val="90F8FF"/>
                </a:solidFill>
                <a:latin typeface="Neo Tech Bold"/>
                <a:ea typeface="Neo Tech Bold"/>
                <a:cs typeface="Neo Tech Bold"/>
                <a:sym typeface="Neo Tech Bold"/>
              </a:rPr>
              <a:t>Kerja</a:t>
            </a:r>
            <a:r>
              <a:rPr lang="en-US" sz="5776"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202EBB52-6848-3AF7-19EE-41196D03F0E1}"/>
              </a:ext>
            </a:extLst>
          </p:cNvPr>
          <p:cNvSpPr txBox="1"/>
          <p:nvPr/>
        </p:nvSpPr>
        <p:spPr>
          <a:xfrm>
            <a:off x="1301923" y="4238234"/>
            <a:ext cx="8320849" cy="4739759"/>
          </a:xfrm>
          <a:prstGeom prst="rect">
            <a:avLst/>
          </a:prstGeom>
        </p:spPr>
        <p:txBody>
          <a:bodyPr wrap="square" lIns="0" tIns="0" rIns="0" bIns="0" rtlCol="0" anchor="t">
            <a:spAutoFit/>
          </a:bodyPr>
          <a:lstStyle/>
          <a:p>
            <a:r>
              <a:rPr lang="en-ID" sz="2800" b="1" dirty="0">
                <a:solidFill>
                  <a:schemeClr val="bg2"/>
                </a:solidFill>
              </a:rPr>
              <a:t>Proses </a:t>
            </a:r>
            <a:r>
              <a:rPr lang="en-ID" sz="2800" b="1" dirty="0" err="1">
                <a:solidFill>
                  <a:schemeClr val="bg2"/>
                </a:solidFill>
              </a:rPr>
              <a:t>Kerja</a:t>
            </a:r>
            <a:r>
              <a:rPr lang="en-ID" sz="2800" b="1" dirty="0">
                <a:solidFill>
                  <a:schemeClr val="bg2"/>
                </a:solidFill>
              </a:rPr>
              <a:t> </a:t>
            </a:r>
            <a:r>
              <a:rPr lang="en-ID" sz="2800" b="1" dirty="0" err="1">
                <a:solidFill>
                  <a:schemeClr val="bg2"/>
                </a:solidFill>
              </a:rPr>
              <a:t>Secara</a:t>
            </a:r>
            <a:r>
              <a:rPr lang="en-ID" sz="2800" b="1" dirty="0">
                <a:solidFill>
                  <a:schemeClr val="bg2"/>
                </a:solidFill>
              </a:rPr>
              <a:t> </a:t>
            </a:r>
            <a:r>
              <a:rPr lang="en-ID" sz="2800" b="1" dirty="0" err="1">
                <a:solidFill>
                  <a:schemeClr val="bg2"/>
                </a:solidFill>
              </a:rPr>
              <a:t>Keseluruhan</a:t>
            </a:r>
            <a:r>
              <a:rPr lang="en-ID" sz="2800" b="1" dirty="0">
                <a:solidFill>
                  <a:schemeClr val="bg2"/>
                </a:solidFill>
              </a:rPr>
              <a:t>:</a:t>
            </a:r>
          </a:p>
          <a:p>
            <a:pPr marL="457200" indent="-457200" fontAlgn="ctr">
              <a:buFont typeface="Arial" panose="020B0604020202020204" pitchFamily="34" charset="0"/>
              <a:buChar char="•"/>
            </a:pPr>
            <a:r>
              <a:rPr lang="en-ID" sz="2800" dirty="0">
                <a:solidFill>
                  <a:schemeClr val="bg2"/>
                </a:solidFill>
              </a:rPr>
              <a:t>Data </a:t>
            </a:r>
            <a:r>
              <a:rPr lang="en-ID" sz="2800" dirty="0" err="1">
                <a:solidFill>
                  <a:schemeClr val="bg2"/>
                </a:solidFill>
              </a:rPr>
              <a:t>mentah</a:t>
            </a:r>
            <a:r>
              <a:rPr lang="en-ID" sz="2800" dirty="0">
                <a:solidFill>
                  <a:schemeClr val="bg2"/>
                </a:solidFill>
              </a:rPr>
              <a:t> </a:t>
            </a:r>
            <a:r>
              <a:rPr lang="en-ID" sz="2800" dirty="0" err="1">
                <a:solidFill>
                  <a:schemeClr val="bg2"/>
                </a:solidFill>
              </a:rPr>
              <a:t>dimasukkan</a:t>
            </a:r>
            <a:r>
              <a:rPr lang="en-ID" sz="2800" dirty="0">
                <a:solidFill>
                  <a:schemeClr val="bg2"/>
                </a:solidFill>
              </a:rPr>
              <a:t> </a:t>
            </a:r>
            <a:r>
              <a:rPr lang="en-ID" sz="2800" dirty="0" err="1">
                <a:solidFill>
                  <a:schemeClr val="bg2"/>
                </a:solidFill>
              </a:rPr>
              <a:t>melalui</a:t>
            </a:r>
            <a:r>
              <a:rPr lang="en-ID" sz="2800" dirty="0">
                <a:solidFill>
                  <a:schemeClr val="bg2"/>
                </a:solidFill>
              </a:rPr>
              <a:t> </a:t>
            </a:r>
            <a:r>
              <a:rPr lang="en-ID" sz="2800" dirty="0" err="1">
                <a:solidFill>
                  <a:schemeClr val="bg2"/>
                </a:solidFill>
              </a:rPr>
              <a:t>lapisan</a:t>
            </a:r>
            <a:r>
              <a:rPr lang="en-ID" sz="2800" dirty="0">
                <a:solidFill>
                  <a:schemeClr val="bg2"/>
                </a:solidFill>
              </a:rPr>
              <a:t> input. </a:t>
            </a:r>
          </a:p>
          <a:p>
            <a:pPr marL="457200" indent="-457200" fontAlgn="ctr">
              <a:buFont typeface="Arial" panose="020B0604020202020204" pitchFamily="34" charset="0"/>
              <a:buChar char="•"/>
            </a:pPr>
            <a:r>
              <a:rPr lang="en-ID" sz="2800" dirty="0">
                <a:solidFill>
                  <a:schemeClr val="bg2"/>
                </a:solidFill>
              </a:rPr>
              <a:t>Data </a:t>
            </a:r>
            <a:r>
              <a:rPr lang="en-ID" sz="2800" dirty="0" err="1">
                <a:solidFill>
                  <a:schemeClr val="bg2"/>
                </a:solidFill>
              </a:rPr>
              <a:t>diproses</a:t>
            </a:r>
            <a:r>
              <a:rPr lang="en-ID" sz="2800" dirty="0">
                <a:solidFill>
                  <a:schemeClr val="bg2"/>
                </a:solidFill>
              </a:rPr>
              <a:t> di </a:t>
            </a:r>
            <a:r>
              <a:rPr lang="en-ID" sz="2800" dirty="0" err="1">
                <a:solidFill>
                  <a:schemeClr val="bg2"/>
                </a:solidFill>
              </a:rPr>
              <a:t>lapisan</a:t>
            </a:r>
            <a:r>
              <a:rPr lang="en-ID" sz="2800" dirty="0">
                <a:solidFill>
                  <a:schemeClr val="bg2"/>
                </a:solidFill>
              </a:rPr>
              <a:t> </a:t>
            </a:r>
            <a:r>
              <a:rPr lang="en-ID" sz="2800" dirty="0" err="1">
                <a:solidFill>
                  <a:schemeClr val="bg2"/>
                </a:solidFill>
              </a:rPr>
              <a:t>tersembunyi</a:t>
            </a:r>
            <a:r>
              <a:rPr lang="en-ID" sz="2800" dirty="0">
                <a:solidFill>
                  <a:schemeClr val="bg2"/>
                </a:solidFill>
              </a:rPr>
              <a:t> </a:t>
            </a:r>
            <a:r>
              <a:rPr lang="en-ID" sz="2800" dirty="0" err="1">
                <a:solidFill>
                  <a:schemeClr val="bg2"/>
                </a:solidFill>
              </a:rPr>
              <a:t>dengan</a:t>
            </a:r>
            <a:r>
              <a:rPr lang="en-ID" sz="2800" dirty="0">
                <a:solidFill>
                  <a:schemeClr val="bg2"/>
                </a:solidFill>
              </a:rPr>
              <a:t> </a:t>
            </a:r>
            <a:r>
              <a:rPr lang="en-ID" sz="2800" dirty="0" err="1">
                <a:solidFill>
                  <a:schemeClr val="bg2"/>
                </a:solidFill>
              </a:rPr>
              <a:t>bantuan</a:t>
            </a:r>
            <a:r>
              <a:rPr lang="en-ID" sz="2800" dirty="0">
                <a:solidFill>
                  <a:schemeClr val="bg2"/>
                </a:solidFill>
              </a:rPr>
              <a:t> </a:t>
            </a:r>
            <a:r>
              <a:rPr lang="en-ID" sz="2800" dirty="0" err="1">
                <a:solidFill>
                  <a:schemeClr val="bg2"/>
                </a:solidFill>
              </a:rPr>
              <a:t>bobot</a:t>
            </a:r>
            <a:r>
              <a:rPr lang="en-ID" sz="2800" dirty="0">
                <a:solidFill>
                  <a:schemeClr val="bg2"/>
                </a:solidFill>
              </a:rPr>
              <a:t>, bias, dan </a:t>
            </a:r>
            <a:r>
              <a:rPr lang="en-ID" sz="2800" dirty="0" err="1">
                <a:solidFill>
                  <a:schemeClr val="bg2"/>
                </a:solidFill>
              </a:rPr>
              <a:t>fungsi</a:t>
            </a:r>
            <a:r>
              <a:rPr lang="en-ID" sz="2800" dirty="0">
                <a:solidFill>
                  <a:schemeClr val="bg2"/>
                </a:solidFill>
              </a:rPr>
              <a:t> </a:t>
            </a:r>
            <a:r>
              <a:rPr lang="en-ID" sz="2800" dirty="0" err="1">
                <a:solidFill>
                  <a:schemeClr val="bg2"/>
                </a:solidFill>
              </a:rPr>
              <a:t>aktivasi</a:t>
            </a:r>
            <a:r>
              <a:rPr lang="en-ID" sz="2800" dirty="0">
                <a:solidFill>
                  <a:schemeClr val="bg2"/>
                </a:solidFill>
              </a:rPr>
              <a:t>. </a:t>
            </a:r>
          </a:p>
          <a:p>
            <a:pPr marL="457200" indent="-457200" fontAlgn="ctr">
              <a:buFont typeface="Arial" panose="020B0604020202020204" pitchFamily="34" charset="0"/>
              <a:buChar char="•"/>
            </a:pPr>
            <a:r>
              <a:rPr lang="en-ID" sz="2800" dirty="0">
                <a:solidFill>
                  <a:schemeClr val="bg2"/>
                </a:solidFill>
              </a:rPr>
              <a:t>Proses </a:t>
            </a:r>
            <a:r>
              <a:rPr lang="en-ID" sz="2800" dirty="0" err="1">
                <a:solidFill>
                  <a:schemeClr val="bg2"/>
                </a:solidFill>
              </a:rPr>
              <a:t>ini</a:t>
            </a:r>
            <a:r>
              <a:rPr lang="en-ID" sz="2800" dirty="0">
                <a:solidFill>
                  <a:schemeClr val="bg2"/>
                </a:solidFill>
              </a:rPr>
              <a:t> </a:t>
            </a:r>
            <a:r>
              <a:rPr lang="en-ID" sz="2800" dirty="0" err="1">
                <a:solidFill>
                  <a:schemeClr val="bg2"/>
                </a:solidFill>
              </a:rPr>
              <a:t>diulang</a:t>
            </a:r>
            <a:r>
              <a:rPr lang="en-ID" sz="2800" dirty="0">
                <a:solidFill>
                  <a:schemeClr val="bg2"/>
                </a:solidFill>
              </a:rPr>
              <a:t> di </a:t>
            </a:r>
            <a:r>
              <a:rPr lang="en-ID" sz="2800" dirty="0" err="1">
                <a:solidFill>
                  <a:schemeClr val="bg2"/>
                </a:solidFill>
              </a:rPr>
              <a:t>setiap</a:t>
            </a:r>
            <a:r>
              <a:rPr lang="en-ID" sz="2800" dirty="0">
                <a:solidFill>
                  <a:schemeClr val="bg2"/>
                </a:solidFill>
              </a:rPr>
              <a:t> </a:t>
            </a:r>
            <a:r>
              <a:rPr lang="en-ID" sz="2800" dirty="0" err="1">
                <a:solidFill>
                  <a:schemeClr val="bg2"/>
                </a:solidFill>
              </a:rPr>
              <a:t>lapisan</a:t>
            </a:r>
            <a:r>
              <a:rPr lang="en-ID" sz="2800" dirty="0">
                <a:solidFill>
                  <a:schemeClr val="bg2"/>
                </a:solidFill>
              </a:rPr>
              <a:t> </a:t>
            </a:r>
            <a:r>
              <a:rPr lang="en-ID" sz="2800" dirty="0" err="1">
                <a:solidFill>
                  <a:schemeClr val="bg2"/>
                </a:solidFill>
              </a:rPr>
              <a:t>tersembunyi</a:t>
            </a:r>
            <a:r>
              <a:rPr lang="en-ID" sz="2800" dirty="0">
                <a:solidFill>
                  <a:schemeClr val="bg2"/>
                </a:solidFill>
              </a:rPr>
              <a:t> </a:t>
            </a:r>
            <a:r>
              <a:rPr lang="en-ID" sz="2800" dirty="0" err="1">
                <a:solidFill>
                  <a:schemeClr val="bg2"/>
                </a:solidFill>
              </a:rPr>
              <a:t>hingga</a:t>
            </a:r>
            <a:r>
              <a:rPr lang="en-ID" sz="2800" dirty="0">
                <a:solidFill>
                  <a:schemeClr val="bg2"/>
                </a:solidFill>
              </a:rPr>
              <a:t> </a:t>
            </a:r>
            <a:r>
              <a:rPr lang="en-ID" sz="2800" dirty="0" err="1">
                <a:solidFill>
                  <a:schemeClr val="bg2"/>
                </a:solidFill>
              </a:rPr>
              <a:t>mencapai</a:t>
            </a:r>
            <a:r>
              <a:rPr lang="en-ID" sz="2800" dirty="0">
                <a:solidFill>
                  <a:schemeClr val="bg2"/>
                </a:solidFill>
              </a:rPr>
              <a:t> </a:t>
            </a:r>
            <a:r>
              <a:rPr lang="en-ID" sz="2800" dirty="0" err="1">
                <a:solidFill>
                  <a:schemeClr val="bg2"/>
                </a:solidFill>
              </a:rPr>
              <a:t>lapisan</a:t>
            </a:r>
            <a:r>
              <a:rPr lang="en-ID" sz="2800" dirty="0">
                <a:solidFill>
                  <a:schemeClr val="bg2"/>
                </a:solidFill>
              </a:rPr>
              <a:t> output. </a:t>
            </a:r>
          </a:p>
          <a:p>
            <a:pPr marL="457200" indent="-457200" fontAlgn="ctr">
              <a:buFont typeface="Arial" panose="020B0604020202020204" pitchFamily="34" charset="0"/>
              <a:buChar char="•"/>
            </a:pPr>
            <a:r>
              <a:rPr lang="en-ID" sz="2800" dirty="0" err="1">
                <a:solidFill>
                  <a:schemeClr val="bg2"/>
                </a:solidFill>
              </a:rPr>
              <a:t>Lapisan</a:t>
            </a:r>
            <a:r>
              <a:rPr lang="en-ID" sz="2800" dirty="0">
                <a:solidFill>
                  <a:schemeClr val="bg2"/>
                </a:solidFill>
              </a:rPr>
              <a:t> output </a:t>
            </a:r>
            <a:r>
              <a:rPr lang="en-ID" sz="2800" dirty="0" err="1">
                <a:solidFill>
                  <a:schemeClr val="bg2"/>
                </a:solidFill>
              </a:rPr>
              <a:t>memberikan</a:t>
            </a:r>
            <a:r>
              <a:rPr lang="en-ID" sz="2800" dirty="0">
                <a:solidFill>
                  <a:schemeClr val="bg2"/>
                </a:solidFill>
              </a:rPr>
              <a:t> </a:t>
            </a:r>
            <a:r>
              <a:rPr lang="en-ID" sz="2800" dirty="0" err="1">
                <a:solidFill>
                  <a:schemeClr val="bg2"/>
                </a:solidFill>
              </a:rPr>
              <a:t>hasil</a:t>
            </a:r>
            <a:r>
              <a:rPr lang="en-ID" sz="2800" dirty="0">
                <a:solidFill>
                  <a:schemeClr val="bg2"/>
                </a:solidFill>
              </a:rPr>
              <a:t> </a:t>
            </a:r>
            <a:r>
              <a:rPr lang="en-ID" sz="2800" dirty="0" err="1">
                <a:solidFill>
                  <a:schemeClr val="bg2"/>
                </a:solidFill>
              </a:rPr>
              <a:t>akhir</a:t>
            </a:r>
            <a:r>
              <a:rPr lang="en-ID" sz="2800" dirty="0">
                <a:solidFill>
                  <a:schemeClr val="bg2"/>
                </a:solidFill>
              </a:rPr>
              <a:t> </a:t>
            </a:r>
            <a:r>
              <a:rPr lang="en-ID" sz="2800" dirty="0" err="1">
                <a:solidFill>
                  <a:schemeClr val="bg2"/>
                </a:solidFill>
              </a:rPr>
              <a:t>berupa</a:t>
            </a:r>
            <a:r>
              <a:rPr lang="en-ID" sz="2800" dirty="0">
                <a:solidFill>
                  <a:schemeClr val="bg2"/>
                </a:solidFill>
              </a:rPr>
              <a:t> </a:t>
            </a:r>
            <a:r>
              <a:rPr lang="en-ID" sz="2800" dirty="0" err="1">
                <a:solidFill>
                  <a:schemeClr val="bg2"/>
                </a:solidFill>
              </a:rPr>
              <a:t>prediksi</a:t>
            </a:r>
            <a:r>
              <a:rPr lang="en-ID" sz="2800" dirty="0">
                <a:solidFill>
                  <a:schemeClr val="bg2"/>
                </a:solidFill>
              </a:rPr>
              <a:t> </a:t>
            </a:r>
            <a:r>
              <a:rPr lang="en-ID" sz="2800" dirty="0" err="1">
                <a:solidFill>
                  <a:schemeClr val="bg2"/>
                </a:solidFill>
              </a:rPr>
              <a:t>atau</a:t>
            </a:r>
            <a:r>
              <a:rPr lang="en-ID" sz="2800" dirty="0">
                <a:solidFill>
                  <a:schemeClr val="bg2"/>
                </a:solidFill>
              </a:rPr>
              <a:t> </a:t>
            </a:r>
            <a:r>
              <a:rPr lang="en-ID" sz="2800" dirty="0" err="1">
                <a:solidFill>
                  <a:schemeClr val="bg2"/>
                </a:solidFill>
              </a:rPr>
              <a:t>klasifikasi</a:t>
            </a:r>
            <a:r>
              <a:rPr lang="en-ID" sz="2800" dirty="0">
                <a:solidFill>
                  <a:schemeClr val="bg2"/>
                </a:solidFill>
              </a:rPr>
              <a:t>. </a:t>
            </a:r>
          </a:p>
          <a:p>
            <a:pPr marL="457200" indent="-457200">
              <a:buFont typeface="Arial" panose="020B0604020202020204" pitchFamily="34" charset="0"/>
              <a:buChar char="•"/>
            </a:pPr>
            <a:r>
              <a:rPr lang="en-ID" sz="2800" dirty="0">
                <a:solidFill>
                  <a:schemeClr val="bg2"/>
                </a:solidFill>
              </a:rPr>
              <a:t>Hasil </a:t>
            </a:r>
            <a:r>
              <a:rPr lang="en-ID" sz="2800" dirty="0" err="1">
                <a:solidFill>
                  <a:schemeClr val="bg2"/>
                </a:solidFill>
              </a:rPr>
              <a:t>prediksi</a:t>
            </a:r>
            <a:r>
              <a:rPr lang="en-ID" sz="2800" dirty="0">
                <a:solidFill>
                  <a:schemeClr val="bg2"/>
                </a:solidFill>
              </a:rPr>
              <a:t> </a:t>
            </a:r>
            <a:r>
              <a:rPr lang="en-ID" sz="2800" dirty="0" err="1">
                <a:solidFill>
                  <a:schemeClr val="bg2"/>
                </a:solidFill>
              </a:rPr>
              <a:t>kemudian</a:t>
            </a:r>
            <a:r>
              <a:rPr lang="en-ID" sz="2800" dirty="0">
                <a:solidFill>
                  <a:schemeClr val="bg2"/>
                </a:solidFill>
              </a:rPr>
              <a:t> </a:t>
            </a:r>
            <a:r>
              <a:rPr lang="en-ID" sz="2800" dirty="0" err="1">
                <a:solidFill>
                  <a:schemeClr val="bg2"/>
                </a:solidFill>
              </a:rPr>
              <a:t>dievaluasi</a:t>
            </a:r>
            <a:r>
              <a:rPr lang="en-ID" sz="2800" dirty="0">
                <a:solidFill>
                  <a:schemeClr val="bg2"/>
                </a:solidFill>
              </a:rPr>
              <a:t> dan </a:t>
            </a:r>
            <a:r>
              <a:rPr lang="en-ID" sz="2800" dirty="0" err="1">
                <a:solidFill>
                  <a:schemeClr val="bg2"/>
                </a:solidFill>
              </a:rPr>
              <a:t>dibandingkan</a:t>
            </a:r>
            <a:r>
              <a:rPr lang="en-ID" sz="2800" dirty="0">
                <a:solidFill>
                  <a:schemeClr val="bg2"/>
                </a:solidFill>
              </a:rPr>
              <a:t> </a:t>
            </a:r>
            <a:r>
              <a:rPr lang="en-ID" sz="2800" dirty="0" err="1">
                <a:solidFill>
                  <a:schemeClr val="bg2"/>
                </a:solidFill>
              </a:rPr>
              <a:t>dengan</a:t>
            </a:r>
            <a:r>
              <a:rPr lang="en-ID" sz="2800" dirty="0">
                <a:solidFill>
                  <a:schemeClr val="bg2"/>
                </a:solidFill>
              </a:rPr>
              <a:t> </a:t>
            </a:r>
            <a:r>
              <a:rPr lang="en-ID" sz="2800" dirty="0" err="1">
                <a:solidFill>
                  <a:schemeClr val="bg2"/>
                </a:solidFill>
              </a:rPr>
              <a:t>nilai</a:t>
            </a:r>
            <a:r>
              <a:rPr lang="en-ID" sz="2800" dirty="0">
                <a:solidFill>
                  <a:schemeClr val="bg2"/>
                </a:solidFill>
              </a:rPr>
              <a:t> </a:t>
            </a:r>
            <a:r>
              <a:rPr lang="en-ID" sz="2800" dirty="0" err="1">
                <a:solidFill>
                  <a:schemeClr val="bg2"/>
                </a:solidFill>
              </a:rPr>
              <a:t>sebenarnya</a:t>
            </a:r>
            <a:r>
              <a:rPr lang="en-ID" sz="2800" dirty="0">
                <a:solidFill>
                  <a:schemeClr val="bg2"/>
                </a:solidFill>
              </a:rPr>
              <a:t> </a:t>
            </a:r>
            <a:r>
              <a:rPr lang="en-ID" sz="2800" dirty="0" err="1">
                <a:solidFill>
                  <a:schemeClr val="bg2"/>
                </a:solidFill>
              </a:rPr>
              <a:t>untuk</a:t>
            </a:r>
            <a:r>
              <a:rPr lang="en-ID" sz="2800" dirty="0">
                <a:solidFill>
                  <a:schemeClr val="bg2"/>
                </a:solidFill>
              </a:rPr>
              <a:t> </a:t>
            </a:r>
            <a:r>
              <a:rPr lang="en-ID" sz="2800" dirty="0" err="1">
                <a:solidFill>
                  <a:schemeClr val="bg2"/>
                </a:solidFill>
              </a:rPr>
              <a:t>mengukur</a:t>
            </a:r>
            <a:r>
              <a:rPr lang="en-ID" sz="2800" dirty="0">
                <a:solidFill>
                  <a:schemeClr val="bg2"/>
                </a:solidFill>
              </a:rPr>
              <a:t> </a:t>
            </a:r>
            <a:r>
              <a:rPr lang="en-ID" sz="2800" dirty="0" err="1">
                <a:solidFill>
                  <a:schemeClr val="bg2"/>
                </a:solidFill>
              </a:rPr>
              <a:t>akurasi</a:t>
            </a:r>
            <a:r>
              <a:rPr lang="en-ID" sz="2800" dirty="0">
                <a:solidFill>
                  <a:schemeClr val="bg2"/>
                </a:solidFill>
              </a:rPr>
              <a:t> model. </a:t>
            </a:r>
          </a:p>
        </p:txBody>
      </p:sp>
      <p:pic>
        <p:nvPicPr>
          <p:cNvPr id="21" name="Picture 20">
            <a:extLst>
              <a:ext uri="{FF2B5EF4-FFF2-40B4-BE49-F238E27FC236}">
                <a16:creationId xmlns:a16="http://schemas.microsoft.com/office/drawing/2014/main" id="{4A781AA9-70AE-208A-A73A-B67657ABF4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015937" y="3424904"/>
            <a:ext cx="6844755" cy="4312195"/>
          </a:xfrm>
          <a:prstGeom prst="rect">
            <a:avLst/>
          </a:prstGeom>
        </p:spPr>
      </p:pic>
    </p:spTree>
    <p:extLst>
      <p:ext uri="{BB962C8B-B14F-4D97-AF65-F5344CB8AC3E}">
        <p14:creationId xmlns:p14="http://schemas.microsoft.com/office/powerpoint/2010/main" val="28556231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A3DEE-AE25-EC03-92B1-152718B4565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3C0A626-DD0B-C678-833E-1E7D00D8351B}"/>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C88F8E83-72E0-CC9E-1835-D9BEF1DFF250}"/>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CBF6F347-EC0A-DBD5-D48A-F39978562F90}"/>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909A02C1-809B-D2BC-B04A-20C523E7CC0B}"/>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F2958BE2-F2AF-376F-4B98-7C2534F4AA33}"/>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DF0DA6B0-302E-1CFB-DF50-A778240A4F95}"/>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9EA961B9-4CB3-293C-5BF3-4218AAB18A00}"/>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C5EBEC10-EF50-FE4C-14E2-91A8DC05A08B}"/>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676C3B2C-7061-4424-2B24-AF03B77C3AF1}"/>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220FBBFB-80AA-02F7-38A8-3EC5AB3C2CD4}"/>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EDBB48B7-5646-A22C-3E20-1929942ED40F}"/>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617A9965-B96C-201B-9FCE-66E6E5881CF5}"/>
              </a:ext>
            </a:extLst>
          </p:cNvPr>
          <p:cNvGrpSpPr/>
          <p:nvPr/>
        </p:nvGrpSpPr>
        <p:grpSpPr>
          <a:xfrm>
            <a:off x="1028700" y="1246253"/>
            <a:ext cx="16230600" cy="8229600"/>
            <a:chOff x="0" y="0"/>
            <a:chExt cx="4274726" cy="2167467"/>
          </a:xfrm>
        </p:grpSpPr>
        <p:sp>
          <p:nvSpPr>
            <p:cNvPr id="14" name="Freeform 14">
              <a:extLst>
                <a:ext uri="{FF2B5EF4-FFF2-40B4-BE49-F238E27FC236}">
                  <a16:creationId xmlns:a16="http://schemas.microsoft.com/office/drawing/2014/main" id="{F4A12550-F24B-BE8B-9F8B-E5ABD6700D1D}"/>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1ABF6563-3121-E8D7-6442-F61462AC621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C9E049A3-2B0A-E207-225C-3FEC55F8F20A}"/>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A4D5D8B2-2581-4968-C937-E6F04C248808}"/>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D2B96421-E0F2-755D-E44C-37D379C71146}"/>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a:solidFill>
                  <a:srgbClr val="90F8FF"/>
                </a:solidFill>
                <a:latin typeface="Neo Tech Bold"/>
                <a:ea typeface="Neo Tech Bold"/>
                <a:cs typeface="Neo Tech Bold"/>
                <a:sym typeface="Neo Tech Bold"/>
              </a:rPr>
              <a:t>Sejarah </a:t>
            </a:r>
            <a:r>
              <a:rPr lang="en-US" sz="4000" b="1" dirty="0" err="1">
                <a:solidFill>
                  <a:srgbClr val="90F8FF"/>
                </a:solidFill>
                <a:latin typeface="Neo Tech Bold"/>
                <a:ea typeface="Neo Tech Bold"/>
                <a:cs typeface="Neo Tech Bold"/>
                <a:sym typeface="Neo Tech Bold"/>
              </a:rPr>
              <a:t>singkat</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perkembagan</a:t>
            </a:r>
            <a:r>
              <a:rPr lang="en-US" sz="4000"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6C2D1BDE-E440-D58D-B2C4-EB96A2647DE3}"/>
              </a:ext>
            </a:extLst>
          </p:cNvPr>
          <p:cNvSpPr txBox="1"/>
          <p:nvPr/>
        </p:nvSpPr>
        <p:spPr>
          <a:xfrm>
            <a:off x="2242678" y="3277686"/>
            <a:ext cx="13911722" cy="4570482"/>
          </a:xfrm>
          <a:prstGeom prst="rect">
            <a:avLst/>
          </a:prstGeom>
        </p:spPr>
        <p:txBody>
          <a:bodyPr wrap="square" lIns="0" tIns="0" rIns="0" bIns="0" rtlCol="0" anchor="t">
            <a:spAutoFit/>
          </a:bodyPr>
          <a:lstStyle/>
          <a:p>
            <a:pPr algn="just">
              <a:lnSpc>
                <a:spcPts val="5200"/>
              </a:lnSpc>
            </a:pPr>
            <a:r>
              <a:rPr lang="en-US" sz="2500" spc="33" dirty="0">
                <a:solidFill>
                  <a:srgbClr val="FFFFFF"/>
                </a:solidFill>
                <a:latin typeface="Neo Tech Light"/>
                <a:ea typeface="Neo Tech Light"/>
                <a:cs typeface="Neo Tech Light"/>
                <a:sym typeface="Neo Tech Light"/>
              </a:rPr>
              <a:t>📍 1943 - Neuron Model </a:t>
            </a:r>
            <a:r>
              <a:rPr lang="en-US" sz="2500" spc="33" dirty="0" err="1">
                <a:solidFill>
                  <a:srgbClr val="FFFFFF"/>
                </a:solidFill>
                <a:latin typeface="Neo Tech Light"/>
                <a:ea typeface="Neo Tech Light"/>
                <a:cs typeface="Neo Tech Light"/>
                <a:sym typeface="Neo Tech Light"/>
              </a:rPr>
              <a:t>Pertama</a:t>
            </a:r>
            <a:endParaRPr lang="en-US" sz="2500" spc="33" dirty="0">
              <a:solidFill>
                <a:srgbClr val="FFFFFF"/>
              </a:solidFill>
              <a:latin typeface="Neo Tech Light"/>
              <a:ea typeface="Neo Tech Light"/>
              <a:cs typeface="Neo Tech Light"/>
              <a:sym typeface="Neo Tech Light"/>
            </a:endParaRP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Warren McCulloch dan Walter Pitts </a:t>
            </a:r>
            <a:r>
              <a:rPr lang="en-US" sz="2500" spc="33" dirty="0" err="1">
                <a:solidFill>
                  <a:srgbClr val="FFFFFF"/>
                </a:solidFill>
                <a:latin typeface="Neo Tech Light"/>
                <a:ea typeface="Neo Tech Light"/>
                <a:cs typeface="Neo Tech Light"/>
                <a:sym typeface="Neo Tech Light"/>
              </a:rPr>
              <a:t>menciptakan</a:t>
            </a:r>
            <a:r>
              <a:rPr lang="en-US" sz="2500" spc="33" dirty="0">
                <a:solidFill>
                  <a:srgbClr val="FFFFFF"/>
                </a:solidFill>
                <a:latin typeface="Neo Tech Light"/>
                <a:ea typeface="Neo Tech Light"/>
                <a:cs typeface="Neo Tech Light"/>
                <a:sym typeface="Neo Tech Light"/>
              </a:rPr>
              <a:t> model </a:t>
            </a:r>
            <a:r>
              <a:rPr lang="en-US" sz="2500" spc="33" dirty="0" err="1">
                <a:solidFill>
                  <a:srgbClr val="FFFFFF"/>
                </a:solidFill>
                <a:latin typeface="Neo Tech Light"/>
                <a:ea typeface="Neo Tech Light"/>
                <a:cs typeface="Neo Tech Light"/>
                <a:sym typeface="Neo Tech Light"/>
              </a:rPr>
              <a:t>matematis</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sederhana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dari</a:t>
            </a:r>
            <a:r>
              <a:rPr lang="en-US" sz="2500" spc="33" dirty="0">
                <a:solidFill>
                  <a:srgbClr val="FFFFFF"/>
                </a:solidFill>
                <a:latin typeface="Neo Tech Light"/>
                <a:ea typeface="Neo Tech Light"/>
                <a:cs typeface="Neo Tech Light"/>
                <a:sym typeface="Neo Tech Light"/>
              </a:rPr>
              <a:t> neuron </a:t>
            </a:r>
            <a:r>
              <a:rPr lang="en-US" sz="2500" spc="33" dirty="0" err="1">
                <a:solidFill>
                  <a:srgbClr val="FFFFFF"/>
                </a:solidFill>
                <a:latin typeface="Neo Tech Light"/>
                <a:ea typeface="Neo Tech Light"/>
                <a:cs typeface="Neo Tech Light"/>
                <a:sym typeface="Neo Tech Light"/>
              </a:rPr>
              <a:t>buatan</a:t>
            </a:r>
            <a:r>
              <a:rPr lang="en-US" sz="2500" spc="33" dirty="0">
                <a:solidFill>
                  <a:srgbClr val="FFFFFF"/>
                </a:solidFill>
                <a:latin typeface="Neo Tech Light"/>
                <a:ea typeface="Neo Tech Light"/>
                <a:cs typeface="Neo Tech Light"/>
                <a:sym typeface="Neo Tech Light"/>
              </a:rPr>
              <a:t>.</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Mereka </a:t>
            </a:r>
            <a:r>
              <a:rPr lang="en-US" sz="2500" spc="33" dirty="0" err="1">
                <a:solidFill>
                  <a:srgbClr val="FFFFFF"/>
                </a:solidFill>
                <a:latin typeface="Neo Tech Light"/>
                <a:ea typeface="Neo Tech Light"/>
                <a:cs typeface="Neo Tech Light"/>
                <a:sym typeface="Neo Tech Light"/>
              </a:rPr>
              <a:t>menunjukkan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bahwa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jaringan</a:t>
            </a:r>
            <a:r>
              <a:rPr lang="en-US" sz="2500" spc="33" dirty="0">
                <a:solidFill>
                  <a:srgbClr val="FFFFFF"/>
                </a:solidFill>
                <a:latin typeface="Neo Tech Light"/>
                <a:ea typeface="Neo Tech Light"/>
                <a:cs typeface="Neo Tech Light"/>
                <a:sym typeface="Neo Tech Light"/>
              </a:rPr>
              <a:t> neuron </a:t>
            </a:r>
            <a:r>
              <a:rPr lang="en-US" sz="2500" spc="33" dirty="0" err="1">
                <a:solidFill>
                  <a:srgbClr val="FFFFFF"/>
                </a:solidFill>
                <a:latin typeface="Neo Tech Light"/>
                <a:ea typeface="Neo Tech Light"/>
                <a:cs typeface="Neo Tech Light"/>
                <a:sym typeface="Neo Tech Light"/>
              </a:rPr>
              <a:t>bisa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digunakan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untuk</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melakukan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fungsi</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logika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sederhana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seperti</a:t>
            </a:r>
            <a:r>
              <a:rPr lang="en-US" sz="2500" spc="33" dirty="0">
                <a:solidFill>
                  <a:srgbClr val="FFFFFF"/>
                </a:solidFill>
                <a:latin typeface="Neo Tech Light"/>
                <a:ea typeface="Neo Tech Light"/>
                <a:cs typeface="Neo Tech Light"/>
                <a:sym typeface="Neo Tech Light"/>
              </a:rPr>
              <a:t> AND dan OR</a:t>
            </a:r>
          </a:p>
          <a:p>
            <a:pPr algn="just">
              <a:lnSpc>
                <a:spcPts val="5200"/>
              </a:lnSpc>
            </a:pPr>
            <a:r>
              <a:rPr lang="en-US" sz="2500" spc="33" dirty="0">
                <a:solidFill>
                  <a:srgbClr val="FFFFFF"/>
                </a:solidFill>
                <a:latin typeface="Neo Tech Light"/>
                <a:ea typeface="Neo Tech Light"/>
                <a:cs typeface="Neo Tech Light"/>
                <a:sym typeface="Neo Tech Light"/>
              </a:rPr>
              <a:t>📍 1958 – Perceptron</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Frank Rosenblatt </a:t>
            </a:r>
            <a:r>
              <a:rPr lang="en-US" sz="2500" spc="33" dirty="0" err="1">
                <a:solidFill>
                  <a:srgbClr val="FFFFFF"/>
                </a:solidFill>
                <a:latin typeface="Neo Tech Light"/>
                <a:ea typeface="Neo Tech Light"/>
                <a:cs typeface="Neo Tech Light"/>
                <a:sym typeface="Neo Tech Light"/>
              </a:rPr>
              <a:t>memperkenalkan</a:t>
            </a:r>
            <a:r>
              <a:rPr lang="en-US" sz="2500" spc="33" dirty="0">
                <a:solidFill>
                  <a:srgbClr val="FFFFFF"/>
                </a:solidFill>
                <a:latin typeface="Neo Tech Light"/>
                <a:ea typeface="Neo Tech Light"/>
                <a:cs typeface="Neo Tech Light"/>
                <a:sym typeface="Neo Tech Light"/>
              </a:rPr>
              <a:t> Perceptron, model ANN paling </a:t>
            </a:r>
            <a:r>
              <a:rPr lang="en-US" sz="2500" spc="33" dirty="0" err="1">
                <a:solidFill>
                  <a:srgbClr val="FFFFFF"/>
                </a:solidFill>
                <a:latin typeface="Neo Tech Light"/>
                <a:ea typeface="Neo Tech Light"/>
                <a:cs typeface="Neo Tech Light"/>
                <a:sym typeface="Neo Tech Light"/>
              </a:rPr>
              <a:t>awal</a:t>
            </a:r>
            <a:r>
              <a:rPr lang="en-US" sz="2500" spc="33" dirty="0">
                <a:solidFill>
                  <a:srgbClr val="FFFFFF"/>
                </a:solidFill>
                <a:latin typeface="Neo Tech Light"/>
                <a:ea typeface="Neo Tech Light"/>
                <a:cs typeface="Neo Tech Light"/>
                <a:sym typeface="Neo Tech Light"/>
              </a:rPr>
              <a:t> yang </a:t>
            </a:r>
            <a:r>
              <a:rPr lang="en-US" sz="2500" spc="33" dirty="0" err="1">
                <a:solidFill>
                  <a:srgbClr val="FFFFFF"/>
                </a:solidFill>
                <a:latin typeface="Neo Tech Light"/>
                <a:ea typeface="Neo Tech Light"/>
                <a:cs typeface="Neo Tech Light"/>
                <a:sym typeface="Neo Tech Light"/>
              </a:rPr>
              <a:t>bisa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belajar</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dari</a:t>
            </a:r>
            <a:r>
              <a:rPr lang="en-US" sz="2500" spc="33" dirty="0">
                <a:solidFill>
                  <a:srgbClr val="FFFFFF"/>
                </a:solidFill>
                <a:latin typeface="Neo Tech Light"/>
                <a:ea typeface="Neo Tech Light"/>
                <a:cs typeface="Neo Tech Light"/>
                <a:sym typeface="Neo Tech Light"/>
              </a:rPr>
              <a:t> data.</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Ini </a:t>
            </a:r>
            <a:r>
              <a:rPr lang="en-US" sz="2500" spc="33" dirty="0" err="1">
                <a:solidFill>
                  <a:srgbClr val="FFFFFF"/>
                </a:solidFill>
                <a:latin typeface="Neo Tech Light"/>
                <a:ea typeface="Neo Tech Light"/>
                <a:cs typeface="Neo Tech Light"/>
                <a:sym typeface="Neo Tech Light"/>
              </a:rPr>
              <a:t>merupakan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awal</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dari</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pembelajaran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mesin</a:t>
            </a:r>
            <a:r>
              <a:rPr lang="en-US" sz="2500" spc="33" dirty="0">
                <a:solidFill>
                  <a:srgbClr val="FFFFFF"/>
                </a:solidFill>
                <a:latin typeface="Neo Tech Light"/>
                <a:ea typeface="Neo Tech Light"/>
                <a:cs typeface="Neo Tech Light"/>
                <a:sym typeface="Neo Tech Light"/>
              </a:rPr>
              <a:t> (machine learning).</a:t>
            </a:r>
          </a:p>
        </p:txBody>
      </p:sp>
    </p:spTree>
    <p:extLst>
      <p:ext uri="{BB962C8B-B14F-4D97-AF65-F5344CB8AC3E}">
        <p14:creationId xmlns:p14="http://schemas.microsoft.com/office/powerpoint/2010/main" val="116361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DF541E-CF65-25EA-07C9-88462FDCDCD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685E7315-A20F-1400-D35E-CD0BCCECC7A6}"/>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8D718215-B25D-EF85-7131-9BADBFE8E447}"/>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6B671920-7730-F264-E5AB-34566141D1B8}"/>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76062739-4794-A273-FF76-E15758CC9BA8}"/>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86658FB0-8EB8-A1A4-2D4B-ED96CFD616EE}"/>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8CF6EAFF-D6CA-67BB-E8C5-C095A095DE6E}"/>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2D4006CA-479C-6E7B-517C-B46C91200246}"/>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05EBAA85-819A-49EC-CDDB-FDD8902A9E56}"/>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5BFA31AD-F040-842B-69BF-7DD15DA319F7}"/>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8DAA2293-18B6-F0D9-53CF-814CE6D6E613}"/>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D5958B18-AB6B-6269-D31B-0FF23E84CFA6}"/>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6BFFCC85-CD44-CB01-3A72-2DC5E02EE531}"/>
              </a:ext>
            </a:extLst>
          </p:cNvPr>
          <p:cNvGrpSpPr/>
          <p:nvPr/>
        </p:nvGrpSpPr>
        <p:grpSpPr>
          <a:xfrm>
            <a:off x="1028700" y="1246253"/>
            <a:ext cx="16230600" cy="8229600"/>
            <a:chOff x="0" y="0"/>
            <a:chExt cx="4274726" cy="2167467"/>
          </a:xfrm>
        </p:grpSpPr>
        <p:sp>
          <p:nvSpPr>
            <p:cNvPr id="14" name="Freeform 14">
              <a:extLst>
                <a:ext uri="{FF2B5EF4-FFF2-40B4-BE49-F238E27FC236}">
                  <a16:creationId xmlns:a16="http://schemas.microsoft.com/office/drawing/2014/main" id="{EAAFB9DE-AE24-96D2-46F4-2BECB2C50792}"/>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ABFF07EE-21D0-1E40-0B39-945FF512238E}"/>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5BD19F85-3D15-151D-67E7-1E3594579BFC}"/>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522A1955-81FD-D58C-E4E3-B86786692B96}"/>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622398EE-6FC2-DBC1-1D18-F7C16E922E26}"/>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a:solidFill>
                  <a:srgbClr val="90F8FF"/>
                </a:solidFill>
                <a:latin typeface="Neo Tech Bold"/>
                <a:ea typeface="Neo Tech Bold"/>
                <a:cs typeface="Neo Tech Bold"/>
                <a:sym typeface="Neo Tech Bold"/>
              </a:rPr>
              <a:t>Sejarah </a:t>
            </a:r>
            <a:r>
              <a:rPr lang="en-US" sz="4000" b="1" dirty="0" err="1">
                <a:solidFill>
                  <a:srgbClr val="90F8FF"/>
                </a:solidFill>
                <a:latin typeface="Neo Tech Bold"/>
                <a:ea typeface="Neo Tech Bold"/>
                <a:cs typeface="Neo Tech Bold"/>
                <a:sym typeface="Neo Tech Bold"/>
              </a:rPr>
              <a:t>singkat</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perkembagan</a:t>
            </a:r>
            <a:r>
              <a:rPr lang="en-US" sz="4000"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1F4C3896-51FA-C33A-A94E-C9448BDDE2B4}"/>
              </a:ext>
            </a:extLst>
          </p:cNvPr>
          <p:cNvSpPr txBox="1"/>
          <p:nvPr/>
        </p:nvSpPr>
        <p:spPr>
          <a:xfrm>
            <a:off x="2242678" y="3277686"/>
            <a:ext cx="13911722" cy="5237331"/>
          </a:xfrm>
          <a:prstGeom prst="rect">
            <a:avLst/>
          </a:prstGeom>
        </p:spPr>
        <p:txBody>
          <a:bodyPr wrap="square" lIns="0" tIns="0" rIns="0" bIns="0" rtlCol="0" anchor="t">
            <a:spAutoFit/>
          </a:bodyPr>
          <a:lstStyle/>
          <a:p>
            <a:pPr algn="just">
              <a:lnSpc>
                <a:spcPts val="5200"/>
              </a:lnSpc>
            </a:pPr>
            <a:r>
              <a:rPr lang="en-US" sz="2500" spc="33" dirty="0">
                <a:solidFill>
                  <a:srgbClr val="FFFFFF"/>
                </a:solidFill>
                <a:latin typeface="Neo Tech Light"/>
                <a:ea typeface="Neo Tech Light"/>
                <a:cs typeface="Neo Tech Light"/>
                <a:sym typeface="Neo Tech Light"/>
              </a:rPr>
              <a:t>📍1969 - Kritik </a:t>
            </a:r>
            <a:r>
              <a:rPr lang="en-US" sz="2500" spc="33" dirty="0" err="1">
                <a:solidFill>
                  <a:srgbClr val="FFFFFF"/>
                </a:solidFill>
                <a:latin typeface="Neo Tech Light"/>
                <a:ea typeface="Neo Tech Light"/>
                <a:cs typeface="Neo Tech Light"/>
                <a:sym typeface="Neo Tech Light"/>
              </a:rPr>
              <a:t>dari</a:t>
            </a:r>
            <a:r>
              <a:rPr lang="en-US" sz="2500" spc="33" dirty="0">
                <a:solidFill>
                  <a:srgbClr val="FFFFFF"/>
                </a:solidFill>
                <a:latin typeface="Neo Tech Light"/>
                <a:ea typeface="Neo Tech Light"/>
                <a:cs typeface="Neo Tech Light"/>
                <a:sym typeface="Neo Tech Light"/>
              </a:rPr>
              <a:t> Minsky &amp; </a:t>
            </a:r>
            <a:r>
              <a:rPr lang="en-US" sz="2500" spc="33" dirty="0" err="1">
                <a:solidFill>
                  <a:srgbClr val="FFFFFF"/>
                </a:solidFill>
                <a:latin typeface="Neo Tech Light"/>
                <a:ea typeface="Neo Tech Light"/>
                <a:cs typeface="Neo Tech Light"/>
                <a:sym typeface="Neo Tech Light"/>
              </a:rPr>
              <a:t>Papert</a:t>
            </a:r>
            <a:endParaRPr lang="en-US" sz="2500" spc="33" dirty="0">
              <a:solidFill>
                <a:srgbClr val="FFFFFF"/>
              </a:solidFill>
              <a:latin typeface="Neo Tech Light"/>
              <a:ea typeface="Neo Tech Light"/>
              <a:cs typeface="Neo Tech Light"/>
              <a:sym typeface="Neo Tech Light"/>
            </a:endParaRP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Dalam </a:t>
            </a:r>
            <a:r>
              <a:rPr lang="en-US" sz="2500" spc="33" dirty="0" err="1">
                <a:solidFill>
                  <a:srgbClr val="FFFFFF"/>
                </a:solidFill>
                <a:latin typeface="Neo Tech Light"/>
                <a:ea typeface="Neo Tech Light"/>
                <a:cs typeface="Neo Tech Light"/>
                <a:sym typeface="Neo Tech Light"/>
              </a:rPr>
              <a:t>buku</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Perceptrons</a:t>
            </a:r>
            <a:r>
              <a:rPr lang="en-US" sz="2500" spc="33" dirty="0">
                <a:solidFill>
                  <a:srgbClr val="FFFFFF"/>
                </a:solidFill>
                <a:latin typeface="Neo Tech Light"/>
                <a:ea typeface="Neo Tech Light"/>
                <a:cs typeface="Neo Tech Light"/>
                <a:sym typeface="Neo Tech Light"/>
              </a:rPr>
              <a:t>, Marvin Minsky dan Seymour </a:t>
            </a:r>
            <a:r>
              <a:rPr lang="en-US" sz="2500" spc="33" dirty="0" err="1">
                <a:solidFill>
                  <a:srgbClr val="FFFFFF"/>
                </a:solidFill>
                <a:latin typeface="Neo Tech Light"/>
                <a:ea typeface="Neo Tech Light"/>
                <a:cs typeface="Neo Tech Light"/>
                <a:sym typeface="Neo Tech Light"/>
              </a:rPr>
              <a:t>Papert</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menunjukkan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keterbatasan</a:t>
            </a:r>
            <a:r>
              <a:rPr lang="en-US" sz="2500" spc="33" dirty="0">
                <a:solidFill>
                  <a:srgbClr val="FFFFFF"/>
                </a:solidFill>
                <a:latin typeface="Neo Tech Light"/>
                <a:ea typeface="Neo Tech Light"/>
                <a:cs typeface="Neo Tech Light"/>
                <a:sym typeface="Neo Tech Light"/>
              </a:rPr>
              <a:t> Perceptron (</a:t>
            </a:r>
            <a:r>
              <a:rPr lang="en-US" sz="2500" spc="33" dirty="0" err="1">
                <a:solidFill>
                  <a:srgbClr val="FFFFFF"/>
                </a:solidFill>
                <a:latin typeface="Neo Tech Light"/>
                <a:ea typeface="Neo Tech Light"/>
                <a:cs typeface="Neo Tech Light"/>
                <a:sym typeface="Neo Tech Light"/>
              </a:rPr>
              <a:t>tidak</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bisa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memecahkan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masalah</a:t>
            </a:r>
            <a:r>
              <a:rPr lang="en-US" sz="2500" spc="33" dirty="0">
                <a:solidFill>
                  <a:srgbClr val="FFFFFF"/>
                </a:solidFill>
                <a:latin typeface="Neo Tech Light"/>
                <a:ea typeface="Neo Tech Light"/>
                <a:cs typeface="Neo Tech Light"/>
                <a:sym typeface="Neo Tech Light"/>
              </a:rPr>
              <a:t> XOR).</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Hal </a:t>
            </a:r>
            <a:r>
              <a:rPr lang="en-US" sz="2500" spc="33" dirty="0" err="1">
                <a:solidFill>
                  <a:srgbClr val="FFFFFF"/>
                </a:solidFill>
                <a:latin typeface="Neo Tech Light"/>
                <a:ea typeface="Neo Tech Light"/>
                <a:cs typeface="Neo Tech Light"/>
                <a:sym typeface="Neo Tech Light"/>
              </a:rPr>
              <a:t>ini</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membuat</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penelitian</a:t>
            </a:r>
            <a:r>
              <a:rPr lang="en-US" sz="2500" spc="33" dirty="0">
                <a:solidFill>
                  <a:srgbClr val="FFFFFF"/>
                </a:solidFill>
                <a:latin typeface="Neo Tech Light"/>
                <a:ea typeface="Neo Tech Light"/>
                <a:cs typeface="Neo Tech Light"/>
                <a:sym typeface="Neo Tech Light"/>
              </a:rPr>
              <a:t> ANN </a:t>
            </a:r>
            <a:r>
              <a:rPr lang="en-US" sz="2500" spc="33" dirty="0" err="1">
                <a:solidFill>
                  <a:srgbClr val="FFFFFF"/>
                </a:solidFill>
                <a:latin typeface="Neo Tech Light"/>
                <a:ea typeface="Neo Tech Light"/>
                <a:cs typeface="Neo Tech Light"/>
                <a:sym typeface="Neo Tech Light"/>
              </a:rPr>
              <a:t>meredup</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selama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beberapa</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tahun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disebut</a:t>
            </a:r>
            <a:r>
              <a:rPr lang="en-US" sz="2500" spc="33" dirty="0">
                <a:solidFill>
                  <a:srgbClr val="FFFFFF"/>
                </a:solidFill>
                <a:latin typeface="Neo Tech Light"/>
                <a:ea typeface="Neo Tech Light"/>
                <a:cs typeface="Neo Tech Light"/>
                <a:sym typeface="Neo Tech Light"/>
              </a:rPr>
              <a:t> "AI Winter").</a:t>
            </a:r>
          </a:p>
          <a:p>
            <a:pPr algn="just">
              <a:lnSpc>
                <a:spcPts val="5200"/>
              </a:lnSpc>
            </a:pPr>
            <a:r>
              <a:rPr lang="en-US" sz="2500" spc="33" dirty="0">
                <a:solidFill>
                  <a:srgbClr val="FFFFFF"/>
                </a:solidFill>
                <a:latin typeface="Neo Tech Light"/>
                <a:ea typeface="Neo Tech Light"/>
                <a:cs typeface="Neo Tech Light"/>
                <a:sym typeface="Neo Tech Light"/>
              </a:rPr>
              <a:t>📍 1986 - Backpropagation </a:t>
            </a:r>
            <a:r>
              <a:rPr lang="en-US" sz="2500" spc="33" dirty="0" err="1">
                <a:solidFill>
                  <a:srgbClr val="FFFFFF"/>
                </a:solidFill>
                <a:latin typeface="Neo Tech Light"/>
                <a:ea typeface="Neo Tech Light"/>
                <a:cs typeface="Neo Tech Light"/>
                <a:sym typeface="Neo Tech Light"/>
              </a:rPr>
              <a:t>Diperkenalkan</a:t>
            </a:r>
            <a:r>
              <a:rPr lang="en-US" sz="2500" spc="33" dirty="0">
                <a:solidFill>
                  <a:srgbClr val="FFFFFF"/>
                </a:solidFill>
                <a:latin typeface="Neo Tech Light"/>
                <a:ea typeface="Neo Tech Light"/>
                <a:cs typeface="Neo Tech Light"/>
                <a:sym typeface="Neo Tech Light"/>
              </a:rPr>
              <a:t> Kembali</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David Rumelhart, Geoffrey Hinton, dan Ronald Williams </a:t>
            </a:r>
            <a:r>
              <a:rPr lang="en-US" sz="2500" spc="33" dirty="0" err="1">
                <a:solidFill>
                  <a:srgbClr val="FFFFFF"/>
                </a:solidFill>
                <a:latin typeface="Neo Tech Light"/>
                <a:ea typeface="Neo Tech Light"/>
                <a:cs typeface="Neo Tech Light"/>
                <a:sym typeface="Neo Tech Light"/>
              </a:rPr>
              <a:t>mempopulerkan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kembali</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jaringan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saraf</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dengan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algoritma</a:t>
            </a:r>
            <a:r>
              <a:rPr lang="en-US" sz="2500" spc="33" dirty="0">
                <a:solidFill>
                  <a:srgbClr val="FFFFFF"/>
                </a:solidFill>
                <a:latin typeface="Neo Tech Light"/>
                <a:ea typeface="Neo Tech Light"/>
                <a:cs typeface="Neo Tech Light"/>
                <a:sym typeface="Neo Tech Light"/>
              </a:rPr>
              <a:t> backpropagation.</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Ini </a:t>
            </a:r>
            <a:r>
              <a:rPr lang="en-US" sz="2500" spc="33" dirty="0" err="1">
                <a:solidFill>
                  <a:srgbClr val="FFFFFF"/>
                </a:solidFill>
                <a:latin typeface="Neo Tech Light"/>
                <a:ea typeface="Neo Tech Light"/>
                <a:cs typeface="Neo Tech Light"/>
                <a:sym typeface="Neo Tech Light"/>
              </a:rPr>
              <a:t>memungkinkan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pelatihan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jaringan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dengan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banyak</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lapisan</a:t>
            </a:r>
            <a:r>
              <a:rPr lang="en-US" sz="2500" spc="33" dirty="0">
                <a:solidFill>
                  <a:srgbClr val="FFFFFF"/>
                </a:solidFill>
                <a:latin typeface="Neo Tech Light"/>
                <a:ea typeface="Neo Tech Light"/>
                <a:cs typeface="Neo Tech Light"/>
                <a:sym typeface="Neo Tech Light"/>
              </a:rPr>
              <a:t> (Multi-layer Perceptron / MLP).</a:t>
            </a:r>
          </a:p>
        </p:txBody>
      </p:sp>
    </p:spTree>
    <p:extLst>
      <p:ext uri="{BB962C8B-B14F-4D97-AF65-F5344CB8AC3E}">
        <p14:creationId xmlns:p14="http://schemas.microsoft.com/office/powerpoint/2010/main" val="1842716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FFFB37-1A35-7D2A-8718-6A9107DC63A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686984E-6CB3-EA6D-BAF3-9030138EDCAC}"/>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7808FEEB-5E2B-B986-2284-4F344DFB9FD2}"/>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EE67CE25-3E58-6A9A-5F73-478EE59C69AB}"/>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D0B267D7-7CD8-717A-23BF-1C1FE4FC4105}"/>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DF627BAE-D8BC-5C38-A011-5D098839DECC}"/>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A2150B96-9298-6D6D-8CB1-A2D770361E7F}"/>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E72A938B-EC6C-5D9E-B934-82CBC62BD5F5}"/>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B8F34B48-7845-2A34-EE84-1548149BB1DE}"/>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25984FD0-E90E-CB7B-2CF5-F9DA0A830FFE}"/>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5C10407A-9A17-4C56-0224-D5067E5E118C}"/>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3FFB9405-13AE-FECA-D9FA-A9350D18106C}"/>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15FBC964-F5AC-6A74-AB5B-E70515E8BD9A}"/>
              </a:ext>
            </a:extLst>
          </p:cNvPr>
          <p:cNvGrpSpPr/>
          <p:nvPr/>
        </p:nvGrpSpPr>
        <p:grpSpPr>
          <a:xfrm>
            <a:off x="1028700" y="1246253"/>
            <a:ext cx="16230600" cy="8229600"/>
            <a:chOff x="0" y="0"/>
            <a:chExt cx="4274726" cy="2167467"/>
          </a:xfrm>
        </p:grpSpPr>
        <p:sp>
          <p:nvSpPr>
            <p:cNvPr id="14" name="Freeform 14">
              <a:extLst>
                <a:ext uri="{FF2B5EF4-FFF2-40B4-BE49-F238E27FC236}">
                  <a16:creationId xmlns:a16="http://schemas.microsoft.com/office/drawing/2014/main" id="{C8BD7133-D3D6-7FCA-C8BC-562CB2BA22BF}"/>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FE94F3CB-8552-C002-B5FF-88C27ADF467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E8EB4D70-5C19-91A4-2D3B-BE15744DB673}"/>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BB4A7DAE-93EA-ED7F-C2FA-FE075DD26293}"/>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F4AB3EA6-B42B-7EE2-6CF7-6A34BD114E92}"/>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a:solidFill>
                  <a:srgbClr val="90F8FF"/>
                </a:solidFill>
                <a:latin typeface="Neo Tech Bold"/>
                <a:ea typeface="Neo Tech Bold"/>
                <a:cs typeface="Neo Tech Bold"/>
                <a:sym typeface="Neo Tech Bold"/>
              </a:rPr>
              <a:t>Sejarah </a:t>
            </a:r>
            <a:r>
              <a:rPr lang="en-US" sz="4000" b="1" dirty="0" err="1">
                <a:solidFill>
                  <a:srgbClr val="90F8FF"/>
                </a:solidFill>
                <a:latin typeface="Neo Tech Bold"/>
                <a:ea typeface="Neo Tech Bold"/>
                <a:cs typeface="Neo Tech Bold"/>
                <a:sym typeface="Neo Tech Bold"/>
              </a:rPr>
              <a:t>singkat</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perkembagan</a:t>
            </a:r>
            <a:r>
              <a:rPr lang="en-US" sz="4000"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C8A8553A-BC85-FACF-D64F-EE2320AA6011}"/>
              </a:ext>
            </a:extLst>
          </p:cNvPr>
          <p:cNvSpPr txBox="1"/>
          <p:nvPr/>
        </p:nvSpPr>
        <p:spPr>
          <a:xfrm>
            <a:off x="2242678" y="3277686"/>
            <a:ext cx="13911722" cy="5237331"/>
          </a:xfrm>
          <a:prstGeom prst="rect">
            <a:avLst/>
          </a:prstGeom>
        </p:spPr>
        <p:txBody>
          <a:bodyPr wrap="square" lIns="0" tIns="0" rIns="0" bIns="0" rtlCol="0" anchor="t">
            <a:spAutoFit/>
          </a:bodyPr>
          <a:lstStyle/>
          <a:p>
            <a:pPr algn="just">
              <a:lnSpc>
                <a:spcPts val="5200"/>
              </a:lnSpc>
            </a:pPr>
            <a:r>
              <a:rPr lang="sv-SE" sz="2500" spc="33" dirty="0">
                <a:solidFill>
                  <a:srgbClr val="FFFFFF"/>
                </a:solidFill>
                <a:latin typeface="Neo Tech Light"/>
                <a:ea typeface="Neo Tech Light"/>
                <a:cs typeface="Neo Tech Light"/>
                <a:sym typeface="Neo Tech Light"/>
              </a:rPr>
              <a:t>📍 1990-an - Kemajuan Teoritis dan Komputasi</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ANN digunakan di berbagai bidang, seperti pengenalan tulisan tangan dan suara.</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Namun masih terbatas karena keterbatasan komputasi dan data.</a:t>
            </a:r>
            <a:endParaRPr lang="en-US" sz="2500" spc="33" dirty="0">
              <a:solidFill>
                <a:srgbClr val="FFFFFF"/>
              </a:solidFill>
              <a:latin typeface="Neo Tech Light"/>
              <a:ea typeface="Neo Tech Light"/>
              <a:cs typeface="Neo Tech Light"/>
              <a:sym typeface="Neo Tech Light"/>
            </a:endParaRPr>
          </a:p>
          <a:p>
            <a:pPr algn="just">
              <a:lnSpc>
                <a:spcPts val="5200"/>
              </a:lnSpc>
            </a:pPr>
            <a:r>
              <a:rPr lang="en-US" sz="2500" spc="33" dirty="0">
                <a:solidFill>
                  <a:srgbClr val="FFFFFF"/>
                </a:solidFill>
                <a:latin typeface="Neo Tech Light"/>
                <a:ea typeface="Neo Tech Light"/>
                <a:cs typeface="Neo Tech Light"/>
                <a:sym typeface="Neo Tech Light"/>
              </a:rPr>
              <a:t>📍 2012 - </a:t>
            </a:r>
            <a:r>
              <a:rPr lang="en-US" sz="2500" spc="33" dirty="0" err="1">
                <a:solidFill>
                  <a:srgbClr val="FFFFFF"/>
                </a:solidFill>
                <a:latin typeface="Neo Tech Light"/>
                <a:ea typeface="Neo Tech Light"/>
                <a:cs typeface="Neo Tech Light"/>
                <a:sym typeface="Neo Tech Light"/>
              </a:rPr>
              <a:t>Kebangkitan</a:t>
            </a:r>
            <a:r>
              <a:rPr lang="en-US" sz="2500" spc="33" dirty="0">
                <a:solidFill>
                  <a:srgbClr val="FFFFFF"/>
                </a:solidFill>
                <a:latin typeface="Neo Tech Light"/>
                <a:ea typeface="Neo Tech Light"/>
                <a:cs typeface="Neo Tech Light"/>
                <a:sym typeface="Neo Tech Light"/>
              </a:rPr>
              <a:t> Deep Learning</a:t>
            </a:r>
          </a:p>
          <a:p>
            <a:pPr marL="342900" indent="-342900" algn="just">
              <a:lnSpc>
                <a:spcPts val="5200"/>
              </a:lnSpc>
              <a:buFont typeface="Arial" panose="020B0604020202020204" pitchFamily="34" charset="0"/>
              <a:buChar char="•"/>
            </a:pPr>
            <a:r>
              <a:rPr lang="en-US" sz="2500" spc="33" dirty="0" err="1">
                <a:solidFill>
                  <a:srgbClr val="FFFFFF"/>
                </a:solidFill>
                <a:latin typeface="Neo Tech Light"/>
                <a:ea typeface="Neo Tech Light"/>
                <a:cs typeface="Neo Tech Light"/>
                <a:sym typeface="Neo Tech Light"/>
              </a:rPr>
              <a:t>AlexNet</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jaringan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saraf</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dalam</a:t>
            </a:r>
            <a:r>
              <a:rPr lang="en-US" sz="2500" spc="33" dirty="0">
                <a:solidFill>
                  <a:srgbClr val="FFFFFF"/>
                </a:solidFill>
                <a:latin typeface="Neo Tech Light"/>
                <a:ea typeface="Neo Tech Light"/>
                <a:cs typeface="Neo Tech Light"/>
                <a:sym typeface="Neo Tech Light"/>
              </a:rPr>
              <a:t> (deep neural network), </a:t>
            </a:r>
            <a:r>
              <a:rPr lang="en-US" sz="2500" spc="33" dirty="0" err="1">
                <a:solidFill>
                  <a:srgbClr val="FFFFFF"/>
                </a:solidFill>
                <a:latin typeface="Neo Tech Light"/>
                <a:ea typeface="Neo Tech Light"/>
                <a:cs typeface="Neo Tech Light"/>
                <a:sym typeface="Neo Tech Light"/>
              </a:rPr>
              <a:t>menang</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kompetisi</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pengenalan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gambar</a:t>
            </a:r>
            <a:r>
              <a:rPr lang="en-US" sz="2500" spc="33" dirty="0">
                <a:solidFill>
                  <a:srgbClr val="FFFFFF"/>
                </a:solidFill>
                <a:latin typeface="Neo Tech Light"/>
                <a:ea typeface="Neo Tech Light"/>
                <a:cs typeface="Neo Tech Light"/>
                <a:sym typeface="Neo Tech Light"/>
              </a:rPr>
              <a:t> (ImageNet) </a:t>
            </a:r>
            <a:r>
              <a:rPr lang="en-US" sz="2500" spc="33" dirty="0" err="1">
                <a:solidFill>
                  <a:srgbClr val="FFFFFF"/>
                </a:solidFill>
                <a:latin typeface="Neo Tech Light"/>
                <a:ea typeface="Neo Tech Light"/>
                <a:cs typeface="Neo Tech Light"/>
                <a:sym typeface="Neo Tech Light"/>
              </a:rPr>
              <a:t>dengan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selisih</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jauh</a:t>
            </a:r>
            <a:r>
              <a:rPr lang="en-US" sz="2500" spc="33" dirty="0">
                <a:solidFill>
                  <a:srgbClr val="FFFFFF"/>
                </a:solidFill>
                <a:latin typeface="Neo Tech Light"/>
                <a:ea typeface="Neo Tech Light"/>
                <a:cs typeface="Neo Tech Light"/>
                <a:sym typeface="Neo Tech Light"/>
              </a:rPr>
              <a:t>.</a:t>
            </a:r>
          </a:p>
          <a:p>
            <a:pPr marL="342900" indent="-342900" algn="just">
              <a:lnSpc>
                <a:spcPts val="5200"/>
              </a:lnSpc>
              <a:buFont typeface="Arial" panose="020B0604020202020204" pitchFamily="34" charset="0"/>
              <a:buChar char="•"/>
            </a:pPr>
            <a:r>
              <a:rPr lang="en-US" sz="2500" spc="33" dirty="0" err="1">
                <a:solidFill>
                  <a:srgbClr val="FFFFFF"/>
                </a:solidFill>
                <a:latin typeface="Neo Tech Light"/>
                <a:ea typeface="Neo Tech Light"/>
                <a:cs typeface="Neo Tech Light"/>
                <a:sym typeface="Neo Tech Light"/>
              </a:rPr>
              <a:t>Dikembangkan</a:t>
            </a:r>
            <a:r>
              <a:rPr lang="en-US" sz="2500" spc="33" dirty="0">
                <a:solidFill>
                  <a:srgbClr val="FFFFFF"/>
                </a:solidFill>
                <a:latin typeface="Neo Tech Light"/>
                <a:ea typeface="Neo Tech Light"/>
                <a:cs typeface="Neo Tech Light"/>
                <a:sym typeface="Neo Tech Light"/>
              </a:rPr>
              <a:t> oleh Alex </a:t>
            </a:r>
            <a:r>
              <a:rPr lang="en-US" sz="2500" spc="33" dirty="0" err="1">
                <a:solidFill>
                  <a:srgbClr val="FFFFFF"/>
                </a:solidFill>
                <a:latin typeface="Neo Tech Light"/>
                <a:ea typeface="Neo Tech Light"/>
                <a:cs typeface="Neo Tech Light"/>
                <a:sym typeface="Neo Tech Light"/>
              </a:rPr>
              <a:t>Krizhevsky</a:t>
            </a:r>
            <a:r>
              <a:rPr lang="en-US" sz="2500" spc="33" dirty="0">
                <a:solidFill>
                  <a:srgbClr val="FFFFFF"/>
                </a:solidFill>
                <a:latin typeface="Neo Tech Light"/>
                <a:ea typeface="Neo Tech Light"/>
                <a:cs typeface="Neo Tech Light"/>
                <a:sym typeface="Neo Tech Light"/>
              </a:rPr>
              <a:t>, Ilya </a:t>
            </a:r>
            <a:r>
              <a:rPr lang="en-US" sz="2500" spc="33" dirty="0" err="1">
                <a:solidFill>
                  <a:srgbClr val="FFFFFF"/>
                </a:solidFill>
                <a:latin typeface="Neo Tech Light"/>
                <a:ea typeface="Neo Tech Light"/>
                <a:cs typeface="Neo Tech Light"/>
                <a:sym typeface="Neo Tech Light"/>
              </a:rPr>
              <a:t>Sutskever</a:t>
            </a:r>
            <a:r>
              <a:rPr lang="en-US" sz="2500" spc="33" dirty="0">
                <a:solidFill>
                  <a:srgbClr val="FFFFFF"/>
                </a:solidFill>
                <a:latin typeface="Neo Tech Light"/>
                <a:ea typeface="Neo Tech Light"/>
                <a:cs typeface="Neo Tech Light"/>
                <a:sym typeface="Neo Tech Light"/>
              </a:rPr>
              <a:t>, dan Geoffrey Hinton.</a:t>
            </a:r>
          </a:p>
          <a:p>
            <a:pPr marL="342900" indent="-342900" algn="just">
              <a:lnSpc>
                <a:spcPts val="5200"/>
              </a:lnSpc>
              <a:buFont typeface="Arial" panose="020B0604020202020204" pitchFamily="34" charset="0"/>
              <a:buChar char="•"/>
            </a:pPr>
            <a:r>
              <a:rPr lang="en-US" sz="2500" spc="33" dirty="0">
                <a:solidFill>
                  <a:srgbClr val="FFFFFF"/>
                </a:solidFill>
                <a:latin typeface="Neo Tech Light"/>
                <a:ea typeface="Neo Tech Light"/>
                <a:cs typeface="Neo Tech Light"/>
                <a:sym typeface="Neo Tech Light"/>
              </a:rPr>
              <a:t>Ini </a:t>
            </a:r>
            <a:r>
              <a:rPr lang="en-US" sz="2500" spc="33" dirty="0" err="1">
                <a:solidFill>
                  <a:srgbClr val="FFFFFF"/>
                </a:solidFill>
                <a:latin typeface="Neo Tech Light"/>
                <a:ea typeface="Neo Tech Light"/>
                <a:cs typeface="Neo Tech Light"/>
                <a:sym typeface="Neo Tech Light"/>
              </a:rPr>
              <a:t>menandai</a:t>
            </a:r>
            <a:r>
              <a:rPr lang="en-US" sz="2500" spc="33" dirty="0">
                <a:solidFill>
                  <a:srgbClr val="FFFFFF"/>
                </a:solidFill>
                <a:latin typeface="Neo Tech Light"/>
                <a:ea typeface="Neo Tech Light"/>
                <a:cs typeface="Neo Tech Light"/>
                <a:sym typeface="Neo Tech Light"/>
              </a:rPr>
              <a:t> era deep learning, </a:t>
            </a:r>
            <a:r>
              <a:rPr lang="en-US" sz="2500" spc="33" dirty="0" err="1">
                <a:solidFill>
                  <a:srgbClr val="FFFFFF"/>
                </a:solidFill>
                <a:latin typeface="Neo Tech Light"/>
                <a:ea typeface="Neo Tech Light"/>
                <a:cs typeface="Neo Tech Light"/>
                <a:sym typeface="Neo Tech Light"/>
              </a:rPr>
              <a:t>bagian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dari</a:t>
            </a:r>
            <a:r>
              <a:rPr lang="en-US" sz="2500" spc="33" dirty="0">
                <a:solidFill>
                  <a:srgbClr val="FFFFFF"/>
                </a:solidFill>
                <a:latin typeface="Neo Tech Light"/>
                <a:ea typeface="Neo Tech Light"/>
                <a:cs typeface="Neo Tech Light"/>
                <a:sym typeface="Neo Tech Light"/>
              </a:rPr>
              <a:t> ANN </a:t>
            </a:r>
            <a:r>
              <a:rPr lang="en-US" sz="2500" spc="33" dirty="0" err="1">
                <a:solidFill>
                  <a:srgbClr val="FFFFFF"/>
                </a:solidFill>
                <a:latin typeface="Neo Tech Light"/>
                <a:ea typeface="Neo Tech Light"/>
                <a:cs typeface="Neo Tech Light"/>
                <a:sym typeface="Neo Tech Light"/>
              </a:rPr>
              <a:t>dengan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banyak</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lapisan</a:t>
            </a:r>
            <a:r>
              <a:rPr lang="en-US" sz="2500" spc="33" dirty="0">
                <a:solidFill>
                  <a:srgbClr val="FFFFFF"/>
                </a:solidFill>
                <a:latin typeface="Neo Tech Light"/>
                <a:ea typeface="Neo Tech Light"/>
                <a:cs typeface="Neo Tech Light"/>
                <a:sym typeface="Neo Tech Light"/>
              </a:rPr>
              <a:t> </a:t>
            </a:r>
            <a:r>
              <a:rPr lang="en-US" sz="2500" spc="33" dirty="0" err="1">
                <a:solidFill>
                  <a:srgbClr val="FFFFFF"/>
                </a:solidFill>
                <a:latin typeface="Neo Tech Light"/>
                <a:ea typeface="Neo Tech Light"/>
                <a:cs typeface="Neo Tech Light"/>
                <a:sym typeface="Neo Tech Light"/>
              </a:rPr>
              <a:t>tersembunyi</a:t>
            </a:r>
            <a:r>
              <a:rPr lang="en-US" sz="2500" spc="33" dirty="0">
                <a:solidFill>
                  <a:srgbClr val="FFFFFF"/>
                </a:solidFill>
                <a:latin typeface="Neo Tech Light"/>
                <a:ea typeface="Neo Tech Light"/>
                <a:cs typeface="Neo Tech Light"/>
                <a:sym typeface="Neo Tech Light"/>
              </a:rPr>
              <a:t>.</a:t>
            </a:r>
          </a:p>
        </p:txBody>
      </p:sp>
    </p:spTree>
    <p:extLst>
      <p:ext uri="{BB962C8B-B14F-4D97-AF65-F5344CB8AC3E}">
        <p14:creationId xmlns:p14="http://schemas.microsoft.com/office/powerpoint/2010/main" val="1470959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6B426-5375-5D24-5CC5-6494440A8D2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FA7223-A90E-7CE5-4D47-225928C646D3}"/>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DB5991AB-214E-6F6B-8508-8060AAAD9BDF}"/>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38DDAB68-C1D4-1296-5613-DAB02512AE15}"/>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625B20A1-D33D-153B-9C36-1889DEB42BEC}"/>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6CFB35E9-20C7-3901-AD76-D6A43B40D851}"/>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7ADAF4F8-C260-2D6C-EDDB-EF82963BD712}"/>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E4479B9B-1B91-EBE2-5AAC-AE7BA4DCA289}"/>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698FAB0B-8E2F-62A3-BE61-885E9C52C240}"/>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DA362912-D26D-BBB8-ABA1-5BE2F48F3473}"/>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F2E1AD5A-45EE-2935-515B-405D2C652F66}"/>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0D5ACCB0-F62B-13B3-B43F-06A3EB1676C7}"/>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C85EC7E3-38ED-1E33-7E38-EB23E8578414}"/>
              </a:ext>
            </a:extLst>
          </p:cNvPr>
          <p:cNvGrpSpPr/>
          <p:nvPr/>
        </p:nvGrpSpPr>
        <p:grpSpPr>
          <a:xfrm>
            <a:off x="1028700" y="1173361"/>
            <a:ext cx="16230600" cy="8229600"/>
            <a:chOff x="0" y="0"/>
            <a:chExt cx="4274726" cy="2167467"/>
          </a:xfrm>
        </p:grpSpPr>
        <p:sp>
          <p:nvSpPr>
            <p:cNvPr id="14" name="Freeform 14">
              <a:extLst>
                <a:ext uri="{FF2B5EF4-FFF2-40B4-BE49-F238E27FC236}">
                  <a16:creationId xmlns:a16="http://schemas.microsoft.com/office/drawing/2014/main" id="{4606628F-73F6-030C-5221-EFC6D4B4B1E6}"/>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0EFA50C8-1064-D28E-30F1-97C636EAD21E}"/>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B4BF6A20-29E5-61E5-6613-D161944B5E8C}"/>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411DBCBB-0844-E93C-9813-B361D07A07E8}"/>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BA630CF0-F337-8355-46BE-44E9A6247E5B}"/>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a:solidFill>
                  <a:srgbClr val="90F8FF"/>
                </a:solidFill>
                <a:latin typeface="Neo Tech Bold"/>
                <a:ea typeface="Neo Tech Bold"/>
                <a:cs typeface="Neo Tech Bold"/>
                <a:sym typeface="Neo Tech Bold"/>
              </a:rPr>
              <a:t>Sejarah </a:t>
            </a:r>
            <a:r>
              <a:rPr lang="en-US" sz="4000" b="1" dirty="0" err="1">
                <a:solidFill>
                  <a:srgbClr val="90F8FF"/>
                </a:solidFill>
                <a:latin typeface="Neo Tech Bold"/>
                <a:ea typeface="Neo Tech Bold"/>
                <a:cs typeface="Neo Tech Bold"/>
                <a:sym typeface="Neo Tech Bold"/>
              </a:rPr>
              <a:t>singkat</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perkembagan</a:t>
            </a:r>
            <a:r>
              <a:rPr lang="en-US" sz="4000" b="1" dirty="0">
                <a:solidFill>
                  <a:srgbClr val="90F8FF"/>
                </a:solidFill>
                <a:latin typeface="Neo Tech Bold"/>
                <a:ea typeface="Neo Tech Bold"/>
                <a:cs typeface="Neo Tech Bold"/>
                <a:sym typeface="Neo Tech Bold"/>
              </a:rPr>
              <a:t> ANN</a:t>
            </a:r>
          </a:p>
        </p:txBody>
      </p:sp>
      <p:sp>
        <p:nvSpPr>
          <p:cNvPr id="19" name="TextBox 19">
            <a:extLst>
              <a:ext uri="{FF2B5EF4-FFF2-40B4-BE49-F238E27FC236}">
                <a16:creationId xmlns:a16="http://schemas.microsoft.com/office/drawing/2014/main" id="{7ECA0483-B490-5371-42C8-093C7B85FF9F}"/>
              </a:ext>
            </a:extLst>
          </p:cNvPr>
          <p:cNvSpPr txBox="1"/>
          <p:nvPr/>
        </p:nvSpPr>
        <p:spPr>
          <a:xfrm>
            <a:off x="2242678" y="3277686"/>
            <a:ext cx="13911722" cy="2569934"/>
          </a:xfrm>
          <a:prstGeom prst="rect">
            <a:avLst/>
          </a:prstGeom>
        </p:spPr>
        <p:txBody>
          <a:bodyPr wrap="square" lIns="0" tIns="0" rIns="0" bIns="0" rtlCol="0" anchor="t">
            <a:spAutoFit/>
          </a:bodyPr>
          <a:lstStyle/>
          <a:p>
            <a:pPr algn="just">
              <a:lnSpc>
                <a:spcPts val="5200"/>
              </a:lnSpc>
            </a:pPr>
            <a:r>
              <a:rPr lang="sv-SE" sz="2500" spc="33" dirty="0">
                <a:solidFill>
                  <a:srgbClr val="FFFFFF"/>
                </a:solidFill>
                <a:latin typeface="Neo Tech Light"/>
                <a:ea typeface="Neo Tech Light"/>
                <a:cs typeface="Neo Tech Light"/>
                <a:sym typeface="Neo Tech Light"/>
              </a:rPr>
              <a:t>📍 Sekarang - ANN Ada di Mana-mana</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ANN digunakan dalam banyak teknologi modern: pengenalan wajah, chatbot, mobil otonom, penerjemahan otomatis, dan lain-lain.</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Framework seperti TensorFlow, Keras, dan PyTorch mempermudah pengembangan ANN.</a:t>
            </a:r>
            <a:endParaRPr lang="en-US" sz="2500" spc="33" dirty="0">
              <a:solidFill>
                <a:srgbClr val="FFFFFF"/>
              </a:solidFill>
              <a:latin typeface="Neo Tech Light"/>
              <a:ea typeface="Neo Tech Light"/>
              <a:cs typeface="Neo Tech Light"/>
              <a:sym typeface="Neo Tech Light"/>
            </a:endParaRPr>
          </a:p>
        </p:txBody>
      </p:sp>
    </p:spTree>
    <p:extLst>
      <p:ext uri="{BB962C8B-B14F-4D97-AF65-F5344CB8AC3E}">
        <p14:creationId xmlns:p14="http://schemas.microsoft.com/office/powerpoint/2010/main" val="670190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2E4AE-B8BA-C4DD-2992-EA4AB54225C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F9E236C-0491-D674-35F4-3EDA4C489296}"/>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003130A3-8337-5D49-120D-384D37BE0F2A}"/>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77D8E1D1-03A0-F377-545B-3BEA3DFEE4DA}"/>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CCA76002-2C98-49AB-97B7-0D5F446A10C8}"/>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0A545821-5956-064A-0503-AEA028A6CF99}"/>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FD956FA4-3434-BEEC-6229-DE47818EF602}"/>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11C3E91A-211B-F0F8-E560-D9885C8E66DF}"/>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FEA19D89-F6A4-B6AA-667E-8A0697E976BD}"/>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B8852476-C5AE-2C37-7B3F-8D72FFC5E480}"/>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B6E2B326-5E79-ACC5-8BD7-7EA0DF7225A8}"/>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63FEB9F7-3C30-9DA6-B11D-E6B62E0EC325}"/>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46CC86AD-15BC-B1D4-8C19-2505B8A52642}"/>
              </a:ext>
            </a:extLst>
          </p:cNvPr>
          <p:cNvGrpSpPr/>
          <p:nvPr/>
        </p:nvGrpSpPr>
        <p:grpSpPr>
          <a:xfrm>
            <a:off x="996855" y="1173361"/>
            <a:ext cx="16230600" cy="8229600"/>
            <a:chOff x="0" y="0"/>
            <a:chExt cx="4274726" cy="2167467"/>
          </a:xfrm>
        </p:grpSpPr>
        <p:sp>
          <p:nvSpPr>
            <p:cNvPr id="14" name="Freeform 14">
              <a:extLst>
                <a:ext uri="{FF2B5EF4-FFF2-40B4-BE49-F238E27FC236}">
                  <a16:creationId xmlns:a16="http://schemas.microsoft.com/office/drawing/2014/main" id="{7A7B497E-F058-F325-8219-0D5566EB0337}"/>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C9671F6D-173D-1BC4-32C5-A002570121FE}"/>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5A3026DF-F6F8-C011-6A7D-E2C101E67CBA}"/>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36A1344E-7767-4D48-250C-64844D2FF002}"/>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A865C781-6231-2CEA-66DD-ACDC7CB0A604}"/>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err="1">
                <a:solidFill>
                  <a:srgbClr val="90F8FF"/>
                </a:solidFill>
                <a:latin typeface="Neo Tech Bold"/>
                <a:ea typeface="Neo Tech Bold"/>
                <a:cs typeface="Neo Tech Bold"/>
                <a:sym typeface="Neo Tech Bold"/>
              </a:rPr>
              <a:t>Penerapan</a:t>
            </a:r>
            <a:r>
              <a:rPr lang="en-US" sz="4000" b="1" dirty="0">
                <a:solidFill>
                  <a:srgbClr val="90F8FF"/>
                </a:solidFill>
                <a:latin typeface="Neo Tech Bold"/>
                <a:ea typeface="Neo Tech Bold"/>
                <a:cs typeface="Neo Tech Bold"/>
                <a:sym typeface="Neo Tech Bold"/>
              </a:rPr>
              <a:t> ANN di </a:t>
            </a:r>
            <a:r>
              <a:rPr lang="en-US" sz="4000" b="1" dirty="0" err="1">
                <a:solidFill>
                  <a:srgbClr val="90F8FF"/>
                </a:solidFill>
                <a:latin typeface="Neo Tech Bold"/>
                <a:ea typeface="Neo Tech Bold"/>
                <a:cs typeface="Neo Tech Bold"/>
                <a:sym typeface="Neo Tech Bold"/>
              </a:rPr>
              <a:t>Berbagai</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Bidang</a:t>
            </a:r>
            <a:endParaRPr lang="en-US" sz="4000" b="1" dirty="0">
              <a:solidFill>
                <a:srgbClr val="90F8FF"/>
              </a:solidFill>
              <a:latin typeface="Neo Tech Bold"/>
              <a:ea typeface="Neo Tech Bold"/>
              <a:cs typeface="Neo Tech Bold"/>
              <a:sym typeface="Neo Tech Bold"/>
            </a:endParaRPr>
          </a:p>
        </p:txBody>
      </p:sp>
      <p:sp>
        <p:nvSpPr>
          <p:cNvPr id="19" name="TextBox 19">
            <a:extLst>
              <a:ext uri="{FF2B5EF4-FFF2-40B4-BE49-F238E27FC236}">
                <a16:creationId xmlns:a16="http://schemas.microsoft.com/office/drawing/2014/main" id="{214C6A1B-57CD-A986-317D-DEDABC1EFEC9}"/>
              </a:ext>
            </a:extLst>
          </p:cNvPr>
          <p:cNvSpPr txBox="1"/>
          <p:nvPr/>
        </p:nvSpPr>
        <p:spPr>
          <a:xfrm>
            <a:off x="1456205" y="3088922"/>
            <a:ext cx="9753600" cy="5237331"/>
          </a:xfrm>
          <a:prstGeom prst="rect">
            <a:avLst/>
          </a:prstGeom>
        </p:spPr>
        <p:txBody>
          <a:bodyPr wrap="square" lIns="0" tIns="0" rIns="0" bIns="0" rtlCol="0" anchor="t">
            <a:spAutoFit/>
          </a:bodyPr>
          <a:lstStyle/>
          <a:p>
            <a:pPr algn="just">
              <a:lnSpc>
                <a:spcPts val="5200"/>
              </a:lnSpc>
            </a:pPr>
            <a:r>
              <a:rPr lang="sv-SE" sz="2500" b="1" spc="33" dirty="0">
                <a:solidFill>
                  <a:srgbClr val="FFFFFF"/>
                </a:solidFill>
                <a:latin typeface="Neo Tech Light"/>
                <a:ea typeface="Neo Tech Light"/>
                <a:cs typeface="Neo Tech Light"/>
                <a:sym typeface="Neo Tech Light"/>
              </a:rPr>
              <a:t>Industri dan Manufaktur</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Optimasi proses produksi untuk meningkatkan efisiensi dan kualitas produk. ANN dapat menganalisis variabel-variabel kompleks dalam proses manufaktur untuk memprediksi kualitas produk dan mengurangi cacat produksi.</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Pengendalian sistem kompleks seperti jaringan listrik dan lalu lintas.</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Perawatan prediktif mesin dengan menganalisis data sensor untuk mengantisipasi kerusakan dan mengurangi downtime.</a:t>
            </a:r>
          </a:p>
        </p:txBody>
      </p:sp>
      <p:pic>
        <p:nvPicPr>
          <p:cNvPr id="21" name="Picture 20" descr="A large industrial building with a light shining through&#10;&#10;AI-generated content may be incorrect.">
            <a:extLst>
              <a:ext uri="{FF2B5EF4-FFF2-40B4-BE49-F238E27FC236}">
                <a16:creationId xmlns:a16="http://schemas.microsoft.com/office/drawing/2014/main" id="{6EAFFA21-A818-E7F3-3D22-7E2EE85E59B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506200" y="3396115"/>
            <a:ext cx="5181600" cy="4747732"/>
          </a:xfrm>
          <a:prstGeom prst="rect">
            <a:avLst/>
          </a:prstGeom>
        </p:spPr>
      </p:pic>
    </p:spTree>
    <p:extLst>
      <p:ext uri="{BB962C8B-B14F-4D97-AF65-F5344CB8AC3E}">
        <p14:creationId xmlns:p14="http://schemas.microsoft.com/office/powerpoint/2010/main" val="293344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A9E8B9-5B91-3653-A539-20C87B3FA9F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273A6CB-D08B-ED8D-6BEA-4DFDD1CF51F1}"/>
              </a:ext>
            </a:extLst>
          </p:cNvPr>
          <p:cNvSpPr/>
          <p:nvPr/>
        </p:nvSpPr>
        <p:spPr>
          <a:xfrm>
            <a:off x="12252153"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3" name="Freeform 3">
            <a:extLst>
              <a:ext uri="{FF2B5EF4-FFF2-40B4-BE49-F238E27FC236}">
                <a16:creationId xmlns:a16="http://schemas.microsoft.com/office/drawing/2014/main" id="{59DAC525-55D4-AE93-728E-6A1404FCC45C}"/>
              </a:ext>
            </a:extLst>
          </p:cNvPr>
          <p:cNvSpPr/>
          <p:nvPr/>
        </p:nvSpPr>
        <p:spPr>
          <a:xfrm>
            <a:off x="6126077" y="-892347"/>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4" name="Freeform 4">
            <a:extLst>
              <a:ext uri="{FF2B5EF4-FFF2-40B4-BE49-F238E27FC236}">
                <a16:creationId xmlns:a16="http://schemas.microsoft.com/office/drawing/2014/main" id="{B28255F4-2CB2-7671-0C75-8909EAD23286}"/>
              </a:ext>
            </a:extLst>
          </p:cNvPr>
          <p:cNvSpPr/>
          <p:nvPr/>
        </p:nvSpPr>
        <p:spPr>
          <a:xfrm>
            <a:off x="12252153"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5" name="Freeform 5">
            <a:extLst>
              <a:ext uri="{FF2B5EF4-FFF2-40B4-BE49-F238E27FC236}">
                <a16:creationId xmlns:a16="http://schemas.microsoft.com/office/drawing/2014/main" id="{5D39D02E-0284-6F2F-EF57-1DDD94291940}"/>
              </a:ext>
            </a:extLst>
          </p:cNvPr>
          <p:cNvSpPr/>
          <p:nvPr/>
        </p:nvSpPr>
        <p:spPr>
          <a:xfrm>
            <a:off x="6126077" y="5143500"/>
            <a:ext cx="6035847" cy="6035847"/>
          </a:xfrm>
          <a:custGeom>
            <a:avLst/>
            <a:gdLst/>
            <a:ahLst/>
            <a:cxnLst/>
            <a:rect l="l" t="t" r="r" b="b"/>
            <a:pathLst>
              <a:path w="6035847" h="6035847">
                <a:moveTo>
                  <a:pt x="0" y="0"/>
                </a:moveTo>
                <a:lnTo>
                  <a:pt x="6035846" y="0"/>
                </a:lnTo>
                <a:lnTo>
                  <a:pt x="6035846"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6" name="Freeform 6">
            <a:extLst>
              <a:ext uri="{FF2B5EF4-FFF2-40B4-BE49-F238E27FC236}">
                <a16:creationId xmlns:a16="http://schemas.microsoft.com/office/drawing/2014/main" id="{2E0675CA-46BD-4B58-A77F-F62FE479E05B}"/>
              </a:ext>
            </a:extLst>
          </p:cNvPr>
          <p:cNvSpPr/>
          <p:nvPr/>
        </p:nvSpPr>
        <p:spPr>
          <a:xfrm>
            <a:off x="0" y="-892347"/>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sp>
        <p:nvSpPr>
          <p:cNvPr id="7" name="Freeform 7">
            <a:extLst>
              <a:ext uri="{FF2B5EF4-FFF2-40B4-BE49-F238E27FC236}">
                <a16:creationId xmlns:a16="http://schemas.microsoft.com/office/drawing/2014/main" id="{AEC3AC80-8F1F-C2A0-E8EA-963D10489221}"/>
              </a:ext>
            </a:extLst>
          </p:cNvPr>
          <p:cNvSpPr/>
          <p:nvPr/>
        </p:nvSpPr>
        <p:spPr>
          <a:xfrm>
            <a:off x="0" y="5143500"/>
            <a:ext cx="6035847" cy="6035847"/>
          </a:xfrm>
          <a:custGeom>
            <a:avLst/>
            <a:gdLst/>
            <a:ahLst/>
            <a:cxnLst/>
            <a:rect l="l" t="t" r="r" b="b"/>
            <a:pathLst>
              <a:path w="6035847" h="6035847">
                <a:moveTo>
                  <a:pt x="0" y="0"/>
                </a:moveTo>
                <a:lnTo>
                  <a:pt x="6035847" y="0"/>
                </a:lnTo>
                <a:lnTo>
                  <a:pt x="6035847" y="6035847"/>
                </a:lnTo>
                <a:lnTo>
                  <a:pt x="0" y="6035847"/>
                </a:lnTo>
                <a:lnTo>
                  <a:pt x="0" y="0"/>
                </a:lnTo>
                <a:close/>
              </a:path>
            </a:pathLst>
          </a:custGeom>
          <a:blipFill>
            <a:blip r:embed="rId2">
              <a:alphaModFix amt="44999"/>
            </a:blip>
            <a:stretch>
              <a:fillRect/>
            </a:stretch>
          </a:blipFill>
        </p:spPr>
        <p:txBody>
          <a:bodyPr/>
          <a:lstStyle/>
          <a:p>
            <a:endParaRPr lang="en-ID"/>
          </a:p>
        </p:txBody>
      </p:sp>
      <p:grpSp>
        <p:nvGrpSpPr>
          <p:cNvPr id="8" name="Group 8">
            <a:extLst>
              <a:ext uri="{FF2B5EF4-FFF2-40B4-BE49-F238E27FC236}">
                <a16:creationId xmlns:a16="http://schemas.microsoft.com/office/drawing/2014/main" id="{751D07BD-5B2A-2E25-B489-9F3D485A6479}"/>
              </a:ext>
            </a:extLst>
          </p:cNvPr>
          <p:cNvGrpSpPr/>
          <p:nvPr/>
        </p:nvGrpSpPr>
        <p:grpSpPr>
          <a:xfrm>
            <a:off x="1028700" y="1028700"/>
            <a:ext cx="16230600" cy="8229600"/>
            <a:chOff x="0" y="0"/>
            <a:chExt cx="4274726" cy="2167467"/>
          </a:xfrm>
        </p:grpSpPr>
        <p:sp>
          <p:nvSpPr>
            <p:cNvPr id="9" name="Freeform 9">
              <a:extLst>
                <a:ext uri="{FF2B5EF4-FFF2-40B4-BE49-F238E27FC236}">
                  <a16:creationId xmlns:a16="http://schemas.microsoft.com/office/drawing/2014/main" id="{32423828-6EB2-73B7-F215-A28B159670BD}"/>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113566">
                <a:alpha val="92941"/>
              </a:srgbClr>
            </a:solidFill>
            <a:ln cap="rnd">
              <a:noFill/>
              <a:prstDash val="solid"/>
              <a:round/>
            </a:ln>
          </p:spPr>
          <p:txBody>
            <a:bodyPr/>
            <a:lstStyle/>
            <a:p>
              <a:endParaRPr lang="en-ID"/>
            </a:p>
          </p:txBody>
        </p:sp>
        <p:sp>
          <p:nvSpPr>
            <p:cNvPr id="10" name="TextBox 10">
              <a:extLst>
                <a:ext uri="{FF2B5EF4-FFF2-40B4-BE49-F238E27FC236}">
                  <a16:creationId xmlns:a16="http://schemas.microsoft.com/office/drawing/2014/main" id="{883F750A-E159-5357-D132-8625B54659A9}"/>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a:extLst>
              <a:ext uri="{FF2B5EF4-FFF2-40B4-BE49-F238E27FC236}">
                <a16:creationId xmlns:a16="http://schemas.microsoft.com/office/drawing/2014/main" id="{771BA6E8-7BF5-AA19-CFB0-4B2BB30CFDD0}"/>
              </a:ext>
            </a:extLst>
          </p:cNvPr>
          <p:cNvSpPr/>
          <p:nvPr/>
        </p:nvSpPr>
        <p:spPr>
          <a:xfrm>
            <a:off x="3969121" y="1028700"/>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sp>
        <p:nvSpPr>
          <p:cNvPr id="12" name="Freeform 12">
            <a:extLst>
              <a:ext uri="{FF2B5EF4-FFF2-40B4-BE49-F238E27FC236}">
                <a16:creationId xmlns:a16="http://schemas.microsoft.com/office/drawing/2014/main" id="{A78FEC22-A512-3F3B-7A15-D7D4D30AA7EC}"/>
              </a:ext>
            </a:extLst>
          </p:cNvPr>
          <p:cNvSpPr/>
          <p:nvPr/>
        </p:nvSpPr>
        <p:spPr>
          <a:xfrm rot="-10800000">
            <a:off x="3969121" y="8389236"/>
            <a:ext cx="10349757" cy="869064"/>
          </a:xfrm>
          <a:custGeom>
            <a:avLst/>
            <a:gdLst/>
            <a:ahLst/>
            <a:cxnLst/>
            <a:rect l="l" t="t" r="r" b="b"/>
            <a:pathLst>
              <a:path w="10349757" h="869064">
                <a:moveTo>
                  <a:pt x="0" y="0"/>
                </a:moveTo>
                <a:lnTo>
                  <a:pt x="10349758" y="0"/>
                </a:lnTo>
                <a:lnTo>
                  <a:pt x="10349758" y="869064"/>
                </a:lnTo>
                <a:lnTo>
                  <a:pt x="0" y="86906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D"/>
          </a:p>
        </p:txBody>
      </p:sp>
      <p:grpSp>
        <p:nvGrpSpPr>
          <p:cNvPr id="13" name="Group 13">
            <a:extLst>
              <a:ext uri="{FF2B5EF4-FFF2-40B4-BE49-F238E27FC236}">
                <a16:creationId xmlns:a16="http://schemas.microsoft.com/office/drawing/2014/main" id="{BA64C3D5-92D1-04EB-3194-870DD1D59667}"/>
              </a:ext>
            </a:extLst>
          </p:cNvPr>
          <p:cNvGrpSpPr/>
          <p:nvPr/>
        </p:nvGrpSpPr>
        <p:grpSpPr>
          <a:xfrm>
            <a:off x="996855" y="1173361"/>
            <a:ext cx="16230600" cy="8229600"/>
            <a:chOff x="0" y="0"/>
            <a:chExt cx="4274726" cy="2167467"/>
          </a:xfrm>
        </p:grpSpPr>
        <p:sp>
          <p:nvSpPr>
            <p:cNvPr id="14" name="Freeform 14">
              <a:extLst>
                <a:ext uri="{FF2B5EF4-FFF2-40B4-BE49-F238E27FC236}">
                  <a16:creationId xmlns:a16="http://schemas.microsoft.com/office/drawing/2014/main" id="{0B5B2AFB-80AD-538C-00B7-1C0BAE51BCBF}"/>
                </a:ext>
              </a:extLst>
            </p:cNvPr>
            <p:cNvSpPr/>
            <p:nvPr/>
          </p:nvSpPr>
          <p:spPr>
            <a:xfrm>
              <a:off x="0" y="0"/>
              <a:ext cx="4274726" cy="2167467"/>
            </a:xfrm>
            <a:custGeom>
              <a:avLst/>
              <a:gdLst/>
              <a:ahLst/>
              <a:cxnLst/>
              <a:rect l="l" t="t" r="r" b="b"/>
              <a:pathLst>
                <a:path w="4274726" h="2167467">
                  <a:moveTo>
                    <a:pt x="14310" y="0"/>
                  </a:moveTo>
                  <a:lnTo>
                    <a:pt x="4260416" y="0"/>
                  </a:lnTo>
                  <a:cubicBezTo>
                    <a:pt x="4264211" y="0"/>
                    <a:pt x="4267851" y="1508"/>
                    <a:pt x="4270535" y="4191"/>
                  </a:cubicBezTo>
                  <a:cubicBezTo>
                    <a:pt x="4273218" y="6875"/>
                    <a:pt x="4274726" y="10515"/>
                    <a:pt x="4274726" y="14310"/>
                  </a:cubicBezTo>
                  <a:lnTo>
                    <a:pt x="4274726" y="2153157"/>
                  </a:lnTo>
                  <a:cubicBezTo>
                    <a:pt x="4274726" y="2156952"/>
                    <a:pt x="4273218" y="2160592"/>
                    <a:pt x="4270535" y="2163276"/>
                  </a:cubicBezTo>
                  <a:cubicBezTo>
                    <a:pt x="4267851" y="2165959"/>
                    <a:pt x="4264211" y="2167467"/>
                    <a:pt x="4260416" y="2167467"/>
                  </a:cubicBezTo>
                  <a:lnTo>
                    <a:pt x="14310" y="2167467"/>
                  </a:lnTo>
                  <a:cubicBezTo>
                    <a:pt x="10515" y="2167467"/>
                    <a:pt x="6875" y="2165959"/>
                    <a:pt x="4191" y="2163276"/>
                  </a:cubicBezTo>
                  <a:cubicBezTo>
                    <a:pt x="1508" y="2160592"/>
                    <a:pt x="0" y="2156952"/>
                    <a:pt x="0" y="2153157"/>
                  </a:cubicBezTo>
                  <a:lnTo>
                    <a:pt x="0" y="14310"/>
                  </a:lnTo>
                  <a:cubicBezTo>
                    <a:pt x="0" y="10515"/>
                    <a:pt x="1508" y="6875"/>
                    <a:pt x="4191" y="4191"/>
                  </a:cubicBezTo>
                  <a:cubicBezTo>
                    <a:pt x="6875" y="1508"/>
                    <a:pt x="10515" y="0"/>
                    <a:pt x="14310" y="0"/>
                  </a:cubicBezTo>
                  <a:close/>
                </a:path>
              </a:pathLst>
            </a:custGeom>
            <a:solidFill>
              <a:srgbClr val="000000">
                <a:alpha val="0"/>
              </a:srgbClr>
            </a:solidFill>
            <a:ln w="85725" cap="rnd">
              <a:solidFill>
                <a:srgbClr val="1EF1FF"/>
              </a:solidFill>
              <a:prstDash val="solid"/>
              <a:round/>
            </a:ln>
          </p:spPr>
          <p:txBody>
            <a:bodyPr/>
            <a:lstStyle/>
            <a:p>
              <a:endParaRPr lang="en-ID"/>
            </a:p>
          </p:txBody>
        </p:sp>
        <p:sp>
          <p:nvSpPr>
            <p:cNvPr id="15" name="TextBox 15">
              <a:extLst>
                <a:ext uri="{FF2B5EF4-FFF2-40B4-BE49-F238E27FC236}">
                  <a16:creationId xmlns:a16="http://schemas.microsoft.com/office/drawing/2014/main" id="{496397FA-9E93-5D10-75FE-2331C58C49EF}"/>
                </a:ext>
              </a:extLst>
            </p:cNvPr>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a:extLst>
              <a:ext uri="{FF2B5EF4-FFF2-40B4-BE49-F238E27FC236}">
                <a16:creationId xmlns:a16="http://schemas.microsoft.com/office/drawing/2014/main" id="{9B7D6C53-496E-C7C9-56A8-DB79CC02D984}"/>
              </a:ext>
            </a:extLst>
          </p:cNvPr>
          <p:cNvSpPr/>
          <p:nvPr/>
        </p:nvSpPr>
        <p:spPr>
          <a:xfrm>
            <a:off x="1028700" y="2751622"/>
            <a:ext cx="3507719" cy="242352"/>
          </a:xfrm>
          <a:custGeom>
            <a:avLst/>
            <a:gdLst/>
            <a:ahLst/>
            <a:cxnLst/>
            <a:rect l="l" t="t" r="r" b="b"/>
            <a:pathLst>
              <a:path w="3507719" h="242352">
                <a:moveTo>
                  <a:pt x="0" y="0"/>
                </a:moveTo>
                <a:lnTo>
                  <a:pt x="3507719" y="0"/>
                </a:lnTo>
                <a:lnTo>
                  <a:pt x="3507719" y="242351"/>
                </a:lnTo>
                <a:lnTo>
                  <a:pt x="0" y="2423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7" name="Freeform 17">
            <a:extLst>
              <a:ext uri="{FF2B5EF4-FFF2-40B4-BE49-F238E27FC236}">
                <a16:creationId xmlns:a16="http://schemas.microsoft.com/office/drawing/2014/main" id="{FB82A5D6-267C-90FB-0D5A-A0E20BED9734}"/>
              </a:ext>
            </a:extLst>
          </p:cNvPr>
          <p:cNvSpPr/>
          <p:nvPr/>
        </p:nvSpPr>
        <p:spPr>
          <a:xfrm flipH="1">
            <a:off x="13751581" y="2751622"/>
            <a:ext cx="3507719" cy="242352"/>
          </a:xfrm>
          <a:custGeom>
            <a:avLst/>
            <a:gdLst/>
            <a:ahLst/>
            <a:cxnLst/>
            <a:rect l="l" t="t" r="r" b="b"/>
            <a:pathLst>
              <a:path w="3507719" h="242352">
                <a:moveTo>
                  <a:pt x="3507719" y="0"/>
                </a:moveTo>
                <a:lnTo>
                  <a:pt x="0" y="0"/>
                </a:lnTo>
                <a:lnTo>
                  <a:pt x="0" y="242351"/>
                </a:lnTo>
                <a:lnTo>
                  <a:pt x="3507719" y="242351"/>
                </a:lnTo>
                <a:lnTo>
                  <a:pt x="3507719"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D"/>
          </a:p>
        </p:txBody>
      </p:sp>
      <p:sp>
        <p:nvSpPr>
          <p:cNvPr id="18" name="TextBox 18">
            <a:extLst>
              <a:ext uri="{FF2B5EF4-FFF2-40B4-BE49-F238E27FC236}">
                <a16:creationId xmlns:a16="http://schemas.microsoft.com/office/drawing/2014/main" id="{FCF4B8AE-9349-C310-828D-04AF1BCFAFE8}"/>
              </a:ext>
            </a:extLst>
          </p:cNvPr>
          <p:cNvSpPr txBox="1"/>
          <p:nvPr/>
        </p:nvSpPr>
        <p:spPr>
          <a:xfrm>
            <a:off x="4626648" y="2236923"/>
            <a:ext cx="8975066" cy="820033"/>
          </a:xfrm>
          <a:prstGeom prst="rect">
            <a:avLst/>
          </a:prstGeom>
        </p:spPr>
        <p:txBody>
          <a:bodyPr wrap="square" lIns="0" tIns="0" rIns="0" bIns="0" rtlCol="0" anchor="t">
            <a:spAutoFit/>
          </a:bodyPr>
          <a:lstStyle/>
          <a:p>
            <a:pPr algn="ctr">
              <a:lnSpc>
                <a:spcPts val="7394"/>
              </a:lnSpc>
            </a:pPr>
            <a:r>
              <a:rPr lang="en-US" sz="4000" b="1" dirty="0" err="1">
                <a:solidFill>
                  <a:srgbClr val="90F8FF"/>
                </a:solidFill>
                <a:latin typeface="Neo Tech Bold"/>
                <a:ea typeface="Neo Tech Bold"/>
                <a:cs typeface="Neo Tech Bold"/>
                <a:sym typeface="Neo Tech Bold"/>
              </a:rPr>
              <a:t>Penerapan</a:t>
            </a:r>
            <a:r>
              <a:rPr lang="en-US" sz="4000" b="1" dirty="0">
                <a:solidFill>
                  <a:srgbClr val="90F8FF"/>
                </a:solidFill>
                <a:latin typeface="Neo Tech Bold"/>
                <a:ea typeface="Neo Tech Bold"/>
                <a:cs typeface="Neo Tech Bold"/>
                <a:sym typeface="Neo Tech Bold"/>
              </a:rPr>
              <a:t> ANN di </a:t>
            </a:r>
            <a:r>
              <a:rPr lang="en-US" sz="4000" b="1" dirty="0" err="1">
                <a:solidFill>
                  <a:srgbClr val="90F8FF"/>
                </a:solidFill>
                <a:latin typeface="Neo Tech Bold"/>
                <a:ea typeface="Neo Tech Bold"/>
                <a:cs typeface="Neo Tech Bold"/>
                <a:sym typeface="Neo Tech Bold"/>
              </a:rPr>
              <a:t>Berbagai</a:t>
            </a:r>
            <a:r>
              <a:rPr lang="en-US" sz="4000" b="1" dirty="0">
                <a:solidFill>
                  <a:srgbClr val="90F8FF"/>
                </a:solidFill>
                <a:latin typeface="Neo Tech Bold"/>
                <a:ea typeface="Neo Tech Bold"/>
                <a:cs typeface="Neo Tech Bold"/>
                <a:sym typeface="Neo Tech Bold"/>
              </a:rPr>
              <a:t> </a:t>
            </a:r>
            <a:r>
              <a:rPr lang="en-US" sz="4000" b="1" dirty="0" err="1">
                <a:solidFill>
                  <a:srgbClr val="90F8FF"/>
                </a:solidFill>
                <a:latin typeface="Neo Tech Bold"/>
                <a:ea typeface="Neo Tech Bold"/>
                <a:cs typeface="Neo Tech Bold"/>
                <a:sym typeface="Neo Tech Bold"/>
              </a:rPr>
              <a:t>Bidang</a:t>
            </a:r>
            <a:endParaRPr lang="en-US" sz="4000" b="1" dirty="0">
              <a:solidFill>
                <a:srgbClr val="90F8FF"/>
              </a:solidFill>
              <a:latin typeface="Neo Tech Bold"/>
              <a:ea typeface="Neo Tech Bold"/>
              <a:cs typeface="Neo Tech Bold"/>
              <a:sym typeface="Neo Tech Bold"/>
            </a:endParaRPr>
          </a:p>
        </p:txBody>
      </p:sp>
      <p:sp>
        <p:nvSpPr>
          <p:cNvPr id="19" name="TextBox 19">
            <a:extLst>
              <a:ext uri="{FF2B5EF4-FFF2-40B4-BE49-F238E27FC236}">
                <a16:creationId xmlns:a16="http://schemas.microsoft.com/office/drawing/2014/main" id="{2834240F-48B7-9830-87CB-435E7295B393}"/>
              </a:ext>
            </a:extLst>
          </p:cNvPr>
          <p:cNvSpPr txBox="1"/>
          <p:nvPr/>
        </p:nvSpPr>
        <p:spPr>
          <a:xfrm>
            <a:off x="1456205" y="3088922"/>
            <a:ext cx="9753600" cy="5237331"/>
          </a:xfrm>
          <a:prstGeom prst="rect">
            <a:avLst/>
          </a:prstGeom>
        </p:spPr>
        <p:txBody>
          <a:bodyPr wrap="square" lIns="0" tIns="0" rIns="0" bIns="0" rtlCol="0" anchor="t">
            <a:spAutoFit/>
          </a:bodyPr>
          <a:lstStyle/>
          <a:p>
            <a:pPr algn="just">
              <a:lnSpc>
                <a:spcPts val="5200"/>
              </a:lnSpc>
            </a:pPr>
            <a:r>
              <a:rPr lang="sv-SE" sz="2500" b="1" spc="33" dirty="0">
                <a:solidFill>
                  <a:srgbClr val="FFFFFF"/>
                </a:solidFill>
                <a:latin typeface="Neo Tech Light"/>
                <a:ea typeface="Neo Tech Light"/>
                <a:cs typeface="Neo Tech Light"/>
                <a:sym typeface="Neo Tech Light"/>
              </a:rPr>
              <a:t>Kesehatan</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Diagnosis penyakit seperti gagal jantung, diabetes, kanker payudara, dengan tingkat akurasi tinggi melalui analisis data medis seperti citra MRI, CT scan, dan hasil tes laboratorium.</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Pemantauan kesehatan real-time menggunakan data dari perangkat wearable untuk prediksi kondisi kritis seperti serangan jantung.</a:t>
            </a:r>
          </a:p>
          <a:p>
            <a:pPr marL="342900" indent="-342900" algn="just">
              <a:lnSpc>
                <a:spcPts val="5200"/>
              </a:lnSpc>
              <a:buFont typeface="Arial" panose="020B0604020202020204" pitchFamily="34" charset="0"/>
              <a:buChar char="•"/>
            </a:pPr>
            <a:r>
              <a:rPr lang="sv-SE" sz="2500" spc="33" dirty="0">
                <a:solidFill>
                  <a:srgbClr val="FFFFFF"/>
                </a:solidFill>
                <a:latin typeface="Neo Tech Light"/>
                <a:ea typeface="Neo Tech Light"/>
                <a:cs typeface="Neo Tech Light"/>
                <a:sym typeface="Neo Tech Light"/>
              </a:rPr>
              <a:t>Analisis pola genetika dalam bioinformatika untuk memahami hubungan genetik kompleks</a:t>
            </a:r>
          </a:p>
        </p:txBody>
      </p:sp>
      <p:pic>
        <p:nvPicPr>
          <p:cNvPr id="22" name="Picture 21" descr="A medical equipment in a hospital&#10;&#10;AI-generated content may be incorrect.">
            <a:extLst>
              <a:ext uri="{FF2B5EF4-FFF2-40B4-BE49-F238E27FC236}">
                <a16:creationId xmlns:a16="http://schemas.microsoft.com/office/drawing/2014/main" id="{C99CE33F-711D-0198-CD15-F6EC529C2FB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637310" y="3255689"/>
            <a:ext cx="5136267" cy="4905734"/>
          </a:xfrm>
          <a:prstGeom prst="rect">
            <a:avLst/>
          </a:prstGeom>
        </p:spPr>
      </p:pic>
    </p:spTree>
    <p:extLst>
      <p:ext uri="{BB962C8B-B14F-4D97-AF65-F5344CB8AC3E}">
        <p14:creationId xmlns:p14="http://schemas.microsoft.com/office/powerpoint/2010/main" val="1354022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810</Words>
  <Application>Microsoft Office PowerPoint</Application>
  <PresentationFormat>Custom</PresentationFormat>
  <Paragraphs>68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Neo Tech Bold</vt:lpstr>
      <vt:lpstr>Arial</vt:lpstr>
      <vt:lpstr>Neo Tech Light</vt:lpstr>
      <vt:lpstr>Calibri</vt:lpstr>
      <vt:lpstr>Neo Tech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LENOVO</dc:creator>
  <cp:lastModifiedBy>muhammad fahmi faisal</cp:lastModifiedBy>
  <cp:revision>11</cp:revision>
  <dcterms:created xsi:type="dcterms:W3CDTF">2006-08-16T00:00:00Z</dcterms:created>
  <dcterms:modified xsi:type="dcterms:W3CDTF">2025-06-14T02:12:57Z</dcterms:modified>
  <dc:identifier>DAGo5JDbXrE</dc:identifier>
</cp:coreProperties>
</file>

<file path=docProps/thumbnail.jpeg>
</file>